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7" r:id="rId3"/>
    <p:sldId id="258" r:id="rId4"/>
    <p:sldId id="260" r:id="rId5"/>
    <p:sldId id="269" r:id="rId6"/>
    <p:sldId id="271" r:id="rId7"/>
    <p:sldId id="270" r:id="rId8"/>
    <p:sldId id="259" r:id="rId9"/>
    <p:sldId id="263" r:id="rId10"/>
    <p:sldId id="273" r:id="rId11"/>
    <p:sldId id="272" r:id="rId12"/>
    <p:sldId id="274" r:id="rId13"/>
    <p:sldId id="264" r:id="rId14"/>
    <p:sldId id="275" r:id="rId15"/>
    <p:sldId id="261" r:id="rId16"/>
    <p:sldId id="265" r:id="rId17"/>
    <p:sldId id="266" r:id="rId18"/>
    <p:sldId id="267" r:id="rId19"/>
    <p:sldId id="268" r:id="rId20"/>
  </p:sldIdLst>
  <p:sldSz cx="9144000" cy="6858000" type="screen4x3"/>
  <p:notesSz cx="6743700" cy="98758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333" autoAdjust="0"/>
  </p:normalViewPr>
  <p:slideViewPr>
    <p:cSldViewPr>
      <p:cViewPr varScale="1">
        <p:scale>
          <a:sx n="61" d="100"/>
          <a:sy n="61" d="100"/>
        </p:scale>
        <p:origin x="-1410"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270" cy="49379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19869" y="0"/>
            <a:ext cx="2922270" cy="493792"/>
          </a:xfrm>
          <a:prstGeom prst="rect">
            <a:avLst/>
          </a:prstGeom>
        </p:spPr>
        <p:txBody>
          <a:bodyPr vert="horz" lIns="91440" tIns="45720" rIns="91440" bIns="45720" rtlCol="0"/>
          <a:lstStyle>
            <a:lvl1pPr algn="r">
              <a:defRPr sz="1200"/>
            </a:lvl1pPr>
          </a:lstStyle>
          <a:p>
            <a:fld id="{6EF94290-DA7E-406E-A69C-EC9F4130C6F2}" type="datetimeFigureOut">
              <a:rPr lang="en-AU" smtClean="0"/>
              <a:pPr/>
              <a:t>23/09/2011</a:t>
            </a:fld>
            <a:endParaRPr lang="en-AU"/>
          </a:p>
        </p:txBody>
      </p:sp>
      <p:sp>
        <p:nvSpPr>
          <p:cNvPr id="4" name="Footer Placeholder 3"/>
          <p:cNvSpPr>
            <a:spLocks noGrp="1"/>
          </p:cNvSpPr>
          <p:nvPr>
            <p:ph type="ftr" sz="quarter" idx="2"/>
          </p:nvPr>
        </p:nvSpPr>
        <p:spPr>
          <a:xfrm>
            <a:off x="0" y="9380332"/>
            <a:ext cx="2922270" cy="49379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19869" y="9380332"/>
            <a:ext cx="2922270" cy="493792"/>
          </a:xfrm>
          <a:prstGeom prst="rect">
            <a:avLst/>
          </a:prstGeom>
        </p:spPr>
        <p:txBody>
          <a:bodyPr vert="horz" lIns="91440" tIns="45720" rIns="91440" bIns="45720" rtlCol="0" anchor="b"/>
          <a:lstStyle>
            <a:lvl1pPr algn="r">
              <a:defRPr sz="1200"/>
            </a:lvl1pPr>
          </a:lstStyle>
          <a:p>
            <a:fld id="{5CD2D473-9D8C-41A7-8BE3-EA597D01D929}" type="slidenum">
              <a:rPr lang="en-AU" smtClean="0"/>
              <a:pPr/>
              <a:t>‹#›</a:t>
            </a:fld>
            <a:endParaRPr lang="en-AU"/>
          </a:p>
        </p:txBody>
      </p:sp>
    </p:spTree>
    <p:extLst>
      <p:ext uri="{BB962C8B-B14F-4D97-AF65-F5344CB8AC3E}">
        <p14:creationId xmlns:p14="http://schemas.microsoft.com/office/powerpoint/2010/main" val="17201811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22270" cy="49379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19869" y="0"/>
            <a:ext cx="2922270" cy="493792"/>
          </a:xfrm>
          <a:prstGeom prst="rect">
            <a:avLst/>
          </a:prstGeom>
        </p:spPr>
        <p:txBody>
          <a:bodyPr vert="horz" lIns="91440" tIns="45720" rIns="91440" bIns="45720" rtlCol="0"/>
          <a:lstStyle>
            <a:lvl1pPr algn="r">
              <a:defRPr sz="1200"/>
            </a:lvl1pPr>
          </a:lstStyle>
          <a:p>
            <a:fld id="{548E5A71-1837-4960-9052-4B91B0A5B983}" type="datetimeFigureOut">
              <a:rPr lang="en-AU" smtClean="0"/>
              <a:pPr/>
              <a:t>23/09/2011</a:t>
            </a:fld>
            <a:endParaRPr lang="en-AU"/>
          </a:p>
        </p:txBody>
      </p:sp>
      <p:sp>
        <p:nvSpPr>
          <p:cNvPr id="4" name="Slide Image Placeholder 3"/>
          <p:cNvSpPr>
            <a:spLocks noGrp="1" noRot="1" noChangeAspect="1"/>
          </p:cNvSpPr>
          <p:nvPr>
            <p:ph type="sldImg" idx="2"/>
          </p:nvPr>
        </p:nvSpPr>
        <p:spPr>
          <a:xfrm>
            <a:off x="904875" y="741363"/>
            <a:ext cx="4933950" cy="370205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4370" y="4691023"/>
            <a:ext cx="5394960" cy="44441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380332"/>
            <a:ext cx="2922270" cy="493792"/>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19869" y="9380332"/>
            <a:ext cx="2922270" cy="493792"/>
          </a:xfrm>
          <a:prstGeom prst="rect">
            <a:avLst/>
          </a:prstGeom>
        </p:spPr>
        <p:txBody>
          <a:bodyPr vert="horz" lIns="91440" tIns="45720" rIns="91440" bIns="45720" rtlCol="0" anchor="b"/>
          <a:lstStyle>
            <a:lvl1pPr algn="r">
              <a:defRPr sz="1200"/>
            </a:lvl1pPr>
          </a:lstStyle>
          <a:p>
            <a:fld id="{4B408A55-B185-427B-8568-EEAA5614FB39}" type="slidenum">
              <a:rPr lang="en-AU" smtClean="0"/>
              <a:pPr/>
              <a:t>‹#›</a:t>
            </a:fld>
            <a:endParaRPr lang="en-AU"/>
          </a:p>
        </p:txBody>
      </p:sp>
    </p:spTree>
    <p:extLst>
      <p:ext uri="{BB962C8B-B14F-4D97-AF65-F5344CB8AC3E}">
        <p14:creationId xmlns:p14="http://schemas.microsoft.com/office/powerpoint/2010/main" val="2875222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B408A55-B185-427B-8568-EEAA5614FB39}" type="slidenum">
              <a:rPr lang="en-AU" smtClean="0"/>
              <a:pPr/>
              <a:t>2</a:t>
            </a:fld>
            <a:endParaRPr lang="en-A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200" kern="1200" dirty="0" smtClean="0">
                <a:solidFill>
                  <a:schemeClr val="tx1"/>
                </a:solidFill>
                <a:latin typeface="+mn-lt"/>
                <a:ea typeface="+mn-ea"/>
                <a:cs typeface="+mn-cs"/>
              </a:rPr>
              <a:t>See following</a:t>
            </a:r>
            <a:r>
              <a:rPr lang="en-AU" sz="1200" kern="1200" baseline="0" dirty="0" smtClean="0">
                <a:solidFill>
                  <a:schemeClr val="tx1"/>
                </a:solidFill>
                <a:latin typeface="+mn-lt"/>
                <a:ea typeface="+mn-ea"/>
                <a:cs typeface="+mn-cs"/>
              </a:rPr>
              <a:t> page</a:t>
            </a:r>
            <a:endParaRPr lang="en-AU"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B408A55-B185-427B-8568-EEAA5614FB39}" type="slidenum">
              <a:rPr lang="en-AU" smtClean="0"/>
              <a:pPr/>
              <a:t>11</a:t>
            </a:fld>
            <a:endParaRPr lang="en-AU"/>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200" kern="1200" dirty="0" smtClean="0">
                <a:solidFill>
                  <a:schemeClr val="tx1"/>
                </a:solidFill>
                <a:latin typeface="+mn-lt"/>
                <a:ea typeface="+mn-ea"/>
                <a:cs typeface="+mn-cs"/>
              </a:rPr>
              <a:t>See following</a:t>
            </a:r>
            <a:r>
              <a:rPr lang="en-AU" sz="1200" kern="1200" baseline="0" dirty="0" smtClean="0">
                <a:solidFill>
                  <a:schemeClr val="tx1"/>
                </a:solidFill>
                <a:latin typeface="+mn-lt"/>
                <a:ea typeface="+mn-ea"/>
                <a:cs typeface="+mn-cs"/>
              </a:rPr>
              <a:t> page</a:t>
            </a:r>
            <a:endParaRPr lang="en-AU" sz="1200" kern="1200" dirty="0" smtClean="0">
              <a:solidFill>
                <a:schemeClr val="tx1"/>
              </a:solidFill>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4B408A55-B185-427B-8568-EEAA5614FB39}" type="slidenum">
              <a:rPr lang="en-AU" smtClean="0"/>
              <a:pPr/>
              <a:t>12</a:t>
            </a:fld>
            <a:endParaRPr lang="en-A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200" kern="1200" dirty="0" smtClean="0">
                <a:solidFill>
                  <a:schemeClr val="tx1"/>
                </a:solidFill>
                <a:latin typeface="+mn-lt"/>
                <a:ea typeface="+mn-ea"/>
                <a:cs typeface="+mn-cs"/>
              </a:rPr>
              <a:t>See following</a:t>
            </a:r>
            <a:r>
              <a:rPr lang="en-AU" sz="1200" kern="1200" baseline="0" dirty="0" smtClean="0">
                <a:solidFill>
                  <a:schemeClr val="tx1"/>
                </a:solidFill>
                <a:latin typeface="+mn-lt"/>
                <a:ea typeface="+mn-ea"/>
                <a:cs typeface="+mn-cs"/>
              </a:rPr>
              <a:t> page</a:t>
            </a:r>
            <a:endParaRPr lang="en-AU" sz="1200" kern="1200" dirty="0" smtClean="0">
              <a:solidFill>
                <a:schemeClr val="tx1"/>
              </a:solidFill>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4B408A55-B185-427B-8568-EEAA5614FB39}" type="slidenum">
              <a:rPr lang="en-AU" smtClean="0"/>
              <a:pPr/>
              <a:t>13</a:t>
            </a:fld>
            <a:endParaRPr lang="en-AU"/>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200" kern="1200" dirty="0" smtClean="0">
                <a:solidFill>
                  <a:schemeClr val="tx1"/>
                </a:solidFill>
                <a:latin typeface="+mn-lt"/>
                <a:ea typeface="+mn-ea"/>
                <a:cs typeface="+mn-cs"/>
              </a:rPr>
              <a:t>See following</a:t>
            </a:r>
            <a:r>
              <a:rPr lang="en-AU" sz="1200" kern="1200" baseline="0" dirty="0" smtClean="0">
                <a:solidFill>
                  <a:schemeClr val="tx1"/>
                </a:solidFill>
                <a:latin typeface="+mn-lt"/>
                <a:ea typeface="+mn-ea"/>
                <a:cs typeface="+mn-cs"/>
              </a:rPr>
              <a:t> page</a:t>
            </a:r>
            <a:endParaRPr lang="en-AU" sz="1200" kern="1200" dirty="0" smtClean="0">
              <a:solidFill>
                <a:schemeClr val="tx1"/>
              </a:solidFill>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4B408A55-B185-427B-8568-EEAA5614FB39}" type="slidenum">
              <a:rPr lang="en-AU" smtClean="0"/>
              <a:pPr/>
              <a:t>14</a:t>
            </a:fld>
            <a:endParaRPr lang="en-A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B408A55-B185-427B-8568-EEAA5614FB39}" type="slidenum">
              <a:rPr lang="en-AU" smtClean="0"/>
              <a:pPr/>
              <a:t>15</a:t>
            </a:fld>
            <a:endParaRPr lang="en-A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smtClean="0"/>
              <a:t>The students</a:t>
            </a:r>
            <a:r>
              <a:rPr lang="en-AU" baseline="0" dirty="0" smtClean="0"/>
              <a:t> think its great too.</a:t>
            </a:r>
            <a:endParaRPr lang="en-AU" dirty="0"/>
          </a:p>
        </p:txBody>
      </p:sp>
      <p:sp>
        <p:nvSpPr>
          <p:cNvPr id="4" name="Slide Number Placeholder 3"/>
          <p:cNvSpPr>
            <a:spLocks noGrp="1"/>
          </p:cNvSpPr>
          <p:nvPr>
            <p:ph type="sldNum" sz="quarter" idx="10"/>
          </p:nvPr>
        </p:nvSpPr>
        <p:spPr/>
        <p:txBody>
          <a:bodyPr/>
          <a:lstStyle/>
          <a:p>
            <a:fld id="{4B408A55-B185-427B-8568-EEAA5614FB39}" type="slidenum">
              <a:rPr lang="en-AU" smtClean="0"/>
              <a:pPr/>
              <a:t>16</a:t>
            </a:fld>
            <a:endParaRPr lang="en-AU"/>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B408A55-B185-427B-8568-EEAA5614FB39}" type="slidenum">
              <a:rPr lang="en-AU" smtClean="0"/>
              <a:pPr/>
              <a:t>17</a:t>
            </a:fld>
            <a:endParaRPr lang="en-A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B408A55-B185-427B-8568-EEAA5614FB39}" type="slidenum">
              <a:rPr lang="en-AU" smtClean="0"/>
              <a:pPr/>
              <a:t>18</a:t>
            </a:fld>
            <a:endParaRPr lang="en-A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B408A55-B185-427B-8568-EEAA5614FB39}" type="slidenum">
              <a:rPr lang="en-AU" smtClean="0"/>
              <a:pPr/>
              <a:t>19</a:t>
            </a:fld>
            <a:endParaRPr lang="en-A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sz="1200" kern="1200" dirty="0" smtClean="0">
              <a:solidFill>
                <a:schemeClr val="tx1"/>
              </a:solidFill>
              <a:latin typeface="+mn-lt"/>
              <a:ea typeface="+mn-ea"/>
              <a:cs typeface="+mn-cs"/>
            </a:endParaRPr>
          </a:p>
          <a:p>
            <a:endParaRPr lang="en-AU" dirty="0"/>
          </a:p>
        </p:txBody>
      </p:sp>
      <p:sp>
        <p:nvSpPr>
          <p:cNvPr id="4" name="Slide Number Placeholder 3"/>
          <p:cNvSpPr>
            <a:spLocks noGrp="1"/>
          </p:cNvSpPr>
          <p:nvPr>
            <p:ph type="sldNum" sz="quarter" idx="10"/>
          </p:nvPr>
        </p:nvSpPr>
        <p:spPr/>
        <p:txBody>
          <a:bodyPr/>
          <a:lstStyle/>
          <a:p>
            <a:fld id="{4B408A55-B185-427B-8568-EEAA5614FB39}" type="slidenum">
              <a:rPr lang="en-AU" smtClean="0"/>
              <a:pPr/>
              <a:t>3</a:t>
            </a:fld>
            <a:endParaRPr lang="en-A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100" kern="1200" dirty="0" smtClean="0">
                <a:solidFill>
                  <a:schemeClr val="tx1"/>
                </a:solidFill>
                <a:latin typeface="+mn-lt"/>
                <a:ea typeface="+mn-ea"/>
                <a:cs typeface="+mn-cs"/>
              </a:rPr>
              <a:t>See following</a:t>
            </a:r>
            <a:r>
              <a:rPr lang="en-AU" sz="1100" kern="1200" baseline="0" dirty="0" smtClean="0">
                <a:solidFill>
                  <a:schemeClr val="tx1"/>
                </a:solidFill>
                <a:latin typeface="+mn-lt"/>
                <a:ea typeface="+mn-ea"/>
                <a:cs typeface="+mn-cs"/>
              </a:rPr>
              <a:t> page</a:t>
            </a:r>
            <a:endParaRPr lang="en-AU" sz="11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B408A55-B185-427B-8568-EEAA5614FB39}" type="slidenum">
              <a:rPr lang="en-AU" smtClean="0"/>
              <a:pPr/>
              <a:t>4</a:t>
            </a:fld>
            <a:endParaRPr lang="en-A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100" kern="1200" dirty="0" smtClean="0">
                <a:solidFill>
                  <a:schemeClr val="tx1"/>
                </a:solidFill>
                <a:latin typeface="+mn-lt"/>
                <a:ea typeface="+mn-ea"/>
                <a:cs typeface="+mn-cs"/>
              </a:rPr>
              <a:t>See following</a:t>
            </a:r>
            <a:r>
              <a:rPr lang="en-AU" sz="1100" kern="1200" baseline="0" dirty="0" smtClean="0">
                <a:solidFill>
                  <a:schemeClr val="tx1"/>
                </a:solidFill>
                <a:latin typeface="+mn-lt"/>
                <a:ea typeface="+mn-ea"/>
                <a:cs typeface="+mn-cs"/>
              </a:rPr>
              <a:t> page</a:t>
            </a:r>
            <a:endParaRPr lang="en-AU" sz="11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B408A55-B185-427B-8568-EEAA5614FB39}" type="slidenum">
              <a:rPr lang="en-AU" smtClean="0"/>
              <a:pPr/>
              <a:t>5</a:t>
            </a:fld>
            <a:endParaRPr lang="en-A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100" kern="1200" dirty="0" smtClean="0">
                <a:solidFill>
                  <a:schemeClr val="tx1"/>
                </a:solidFill>
                <a:latin typeface="+mn-lt"/>
                <a:ea typeface="+mn-ea"/>
                <a:cs typeface="+mn-cs"/>
              </a:rPr>
              <a:t>See following</a:t>
            </a:r>
            <a:r>
              <a:rPr lang="en-AU" sz="1100" kern="1200" baseline="0" dirty="0" smtClean="0">
                <a:solidFill>
                  <a:schemeClr val="tx1"/>
                </a:solidFill>
                <a:latin typeface="+mn-lt"/>
                <a:ea typeface="+mn-ea"/>
                <a:cs typeface="+mn-cs"/>
              </a:rPr>
              <a:t> page</a:t>
            </a:r>
            <a:endParaRPr lang="en-AU" sz="11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B408A55-B185-427B-8568-EEAA5614FB39}" type="slidenum">
              <a:rPr lang="en-AU" smtClean="0"/>
              <a:pPr/>
              <a:t>6</a:t>
            </a:fld>
            <a:endParaRPr lang="en-A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100" kern="1200" dirty="0" smtClean="0">
                <a:solidFill>
                  <a:schemeClr val="tx1"/>
                </a:solidFill>
                <a:latin typeface="+mn-lt"/>
                <a:ea typeface="+mn-ea"/>
                <a:cs typeface="+mn-cs"/>
              </a:rPr>
              <a:t>See following</a:t>
            </a:r>
            <a:r>
              <a:rPr lang="en-AU" sz="1100" kern="1200" baseline="0" dirty="0" smtClean="0">
                <a:solidFill>
                  <a:schemeClr val="tx1"/>
                </a:solidFill>
                <a:latin typeface="+mn-lt"/>
                <a:ea typeface="+mn-ea"/>
                <a:cs typeface="+mn-cs"/>
              </a:rPr>
              <a:t> page</a:t>
            </a:r>
            <a:endParaRPr lang="en-AU" sz="11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B408A55-B185-427B-8568-EEAA5614FB39}" type="slidenum">
              <a:rPr lang="en-AU" smtClean="0"/>
              <a:pPr/>
              <a:t>7</a:t>
            </a:fld>
            <a:endParaRPr lang="en-A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4B408A55-B185-427B-8568-EEAA5614FB39}" type="slidenum">
              <a:rPr lang="en-AU" smtClean="0"/>
              <a:pPr/>
              <a:t>8</a:t>
            </a:fld>
            <a:endParaRPr lang="en-A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200" kern="1200" dirty="0" smtClean="0">
                <a:solidFill>
                  <a:schemeClr val="tx1"/>
                </a:solidFill>
                <a:latin typeface="+mn-lt"/>
                <a:ea typeface="+mn-ea"/>
                <a:cs typeface="+mn-cs"/>
              </a:rPr>
              <a:t>See following</a:t>
            </a:r>
            <a:r>
              <a:rPr lang="en-AU" sz="1200" kern="1200" baseline="0" dirty="0" smtClean="0">
                <a:solidFill>
                  <a:schemeClr val="tx1"/>
                </a:solidFill>
                <a:latin typeface="+mn-lt"/>
                <a:ea typeface="+mn-ea"/>
                <a:cs typeface="+mn-cs"/>
              </a:rPr>
              <a:t> page</a:t>
            </a:r>
            <a:endParaRPr lang="en-AU"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B408A55-B185-427B-8568-EEAA5614FB39}" type="slidenum">
              <a:rPr lang="en-AU" smtClean="0"/>
              <a:pPr/>
              <a:t>9</a:t>
            </a:fld>
            <a:endParaRPr lang="en-A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200" kern="1200" dirty="0" smtClean="0">
                <a:solidFill>
                  <a:schemeClr val="tx1"/>
                </a:solidFill>
                <a:latin typeface="+mn-lt"/>
                <a:ea typeface="+mn-ea"/>
                <a:cs typeface="+mn-cs"/>
              </a:rPr>
              <a:t>See following</a:t>
            </a:r>
            <a:r>
              <a:rPr lang="en-AU" sz="1200" kern="1200" baseline="0" dirty="0" smtClean="0">
                <a:solidFill>
                  <a:schemeClr val="tx1"/>
                </a:solidFill>
                <a:latin typeface="+mn-lt"/>
                <a:ea typeface="+mn-ea"/>
                <a:cs typeface="+mn-cs"/>
              </a:rPr>
              <a:t> page</a:t>
            </a:r>
            <a:endParaRPr lang="en-AU"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4B408A55-B185-427B-8568-EEAA5614FB39}" type="slidenum">
              <a:rPr lang="en-AU" smtClean="0"/>
              <a:pPr/>
              <a:t>10</a:t>
            </a:fld>
            <a:endParaRPr lang="en-A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3B486DE1-67F1-4845-B50A-C3BE6FB8F039}" type="datetimeFigureOut">
              <a:rPr lang="en-AU" smtClean="0"/>
              <a:pPr/>
              <a:t>23/09/2011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3FCA689-5CFC-4410-AAA6-2EF14BC44309}" type="slidenum">
              <a:rPr lang="en-AU" smtClean="0"/>
              <a:pPr/>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B486DE1-67F1-4845-B50A-C3BE6FB8F039}" type="datetimeFigureOut">
              <a:rPr lang="en-AU" smtClean="0"/>
              <a:pPr/>
              <a:t>23/09/2011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3FCA689-5CFC-4410-AAA6-2EF14BC44309}"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B486DE1-67F1-4845-B50A-C3BE6FB8F039}" type="datetimeFigureOut">
              <a:rPr lang="en-AU" smtClean="0"/>
              <a:pPr/>
              <a:t>23/09/2011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3FCA689-5CFC-4410-AAA6-2EF14BC44309}" type="slidenum">
              <a:rPr lang="en-AU" smtClean="0"/>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3B486DE1-67F1-4845-B50A-C3BE6FB8F039}" type="datetimeFigureOut">
              <a:rPr lang="en-AU" smtClean="0"/>
              <a:pPr/>
              <a:t>23/09/2011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3FCA689-5CFC-4410-AAA6-2EF14BC44309}"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B486DE1-67F1-4845-B50A-C3BE6FB8F039}" type="datetimeFigureOut">
              <a:rPr lang="en-AU" smtClean="0"/>
              <a:pPr/>
              <a:t>23/09/2011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3FCA689-5CFC-4410-AAA6-2EF14BC44309}" type="slidenum">
              <a:rPr lang="en-AU" smtClean="0"/>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3B486DE1-67F1-4845-B50A-C3BE6FB8F039}" type="datetimeFigureOut">
              <a:rPr lang="en-AU" smtClean="0"/>
              <a:pPr/>
              <a:t>23/09/2011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3FCA689-5CFC-4410-AAA6-2EF14BC44309}"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3B486DE1-67F1-4845-B50A-C3BE6FB8F039}" type="datetimeFigureOut">
              <a:rPr lang="en-AU" smtClean="0"/>
              <a:pPr/>
              <a:t>23/09/2011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3FCA689-5CFC-4410-AAA6-2EF14BC44309}"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3B486DE1-67F1-4845-B50A-C3BE6FB8F039}" type="datetimeFigureOut">
              <a:rPr lang="en-AU" smtClean="0"/>
              <a:pPr/>
              <a:t>23/09/2011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3FCA689-5CFC-4410-AAA6-2EF14BC44309}"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486DE1-67F1-4845-B50A-C3BE6FB8F039}" type="datetimeFigureOut">
              <a:rPr lang="en-AU" smtClean="0"/>
              <a:pPr/>
              <a:t>23/09/2011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3FCA689-5CFC-4410-AAA6-2EF14BC44309}"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486DE1-67F1-4845-B50A-C3BE6FB8F039}" type="datetimeFigureOut">
              <a:rPr lang="en-AU" smtClean="0"/>
              <a:pPr/>
              <a:t>23/09/2011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3FCA689-5CFC-4410-AAA6-2EF14BC44309}"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B486DE1-67F1-4845-B50A-C3BE6FB8F039}" type="datetimeFigureOut">
              <a:rPr lang="en-AU" smtClean="0"/>
              <a:pPr/>
              <a:t>23/09/2011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3FCA689-5CFC-4410-AAA6-2EF14BC44309}" type="slidenum">
              <a:rPr lang="en-AU" smtClean="0"/>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B486DE1-67F1-4845-B50A-C3BE6FB8F039}" type="datetimeFigureOut">
              <a:rPr lang="en-AU" smtClean="0"/>
              <a:pPr/>
              <a:t>23/09/2011</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FCA689-5CFC-4410-AAA6-2EF14BC44309}"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video" Target="file:///\\brewarrina\photos\LTLL\Brian.wmv" TargetMode="External"/><Relationship Id="rId5" Type="http://schemas.openxmlformats.org/officeDocument/2006/relationships/image" Target="../media/image7.png"/><Relationship Id="rId4" Type="http://schemas.openxmlformats.org/officeDocument/2006/relationships/image" Target="../media/image1.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video" Target="file:///\\brewarrina\photos\LTLL\kids%202.wmv" TargetMode="External"/><Relationship Id="rId5" Type="http://schemas.openxmlformats.org/officeDocument/2006/relationships/image" Target="../media/image8.png"/><Relationship Id="rId4" Type="http://schemas.openxmlformats.org/officeDocument/2006/relationships/image" Target="../media/image1.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video" Target="file:///\\brewarrina\photos\LTLL\Isaac.wmv" TargetMode="External"/><Relationship Id="rId5" Type="http://schemas.openxmlformats.org/officeDocument/2006/relationships/image" Target="../media/image9.png"/><Relationship Id="rId4" Type="http://schemas.openxmlformats.org/officeDocument/2006/relationships/image" Target="../media/image1.jpe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1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2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AU" sz="6000" dirty="0" smtClean="0">
                <a:latin typeface="Bookman Old Style" pitchFamily="18" charset="0"/>
              </a:rPr>
              <a:t>St Patrick’s School, Brewarrina</a:t>
            </a:r>
            <a:endParaRPr lang="en-AU" sz="6000" dirty="0">
              <a:latin typeface="Bookman Old Style" pitchFamily="18" charset="0"/>
            </a:endParaRPr>
          </a:p>
        </p:txBody>
      </p:sp>
      <p:sp>
        <p:nvSpPr>
          <p:cNvPr id="3" name="Subtitle 2"/>
          <p:cNvSpPr>
            <a:spLocks noGrp="1"/>
          </p:cNvSpPr>
          <p:nvPr>
            <p:ph type="subTitle" idx="1"/>
          </p:nvPr>
        </p:nvSpPr>
        <p:spPr>
          <a:xfrm>
            <a:off x="971600" y="3861048"/>
            <a:ext cx="7088832" cy="1752600"/>
          </a:xfrm>
        </p:spPr>
        <p:txBody>
          <a:bodyPr/>
          <a:lstStyle/>
          <a:p>
            <a:r>
              <a:rPr lang="en-AU" smtClean="0">
                <a:solidFill>
                  <a:srgbClr val="C00000"/>
                </a:solidFill>
                <a:latin typeface="Bookman Old Style" pitchFamily="18" charset="0"/>
              </a:rPr>
              <a:t>Leaders </a:t>
            </a:r>
            <a:r>
              <a:rPr lang="en-AU" dirty="0" smtClean="0">
                <a:solidFill>
                  <a:srgbClr val="C00000"/>
                </a:solidFill>
                <a:latin typeface="Bookman Old Style" pitchFamily="18" charset="0"/>
              </a:rPr>
              <a:t>Transforming Learning &amp; Learners</a:t>
            </a:r>
            <a:endParaRPr lang="en-AU" dirty="0">
              <a:solidFill>
                <a:srgbClr val="C00000"/>
              </a:solidFill>
              <a:latin typeface="Bookman Old Style" pitchFamily="18" charset="0"/>
            </a:endParaRPr>
          </a:p>
        </p:txBody>
      </p:sp>
      <p:sp>
        <p:nvSpPr>
          <p:cNvPr id="5" name="Rectangle 4"/>
          <p:cNvSpPr/>
          <p:nvPr/>
        </p:nvSpPr>
        <p:spPr>
          <a:xfrm>
            <a:off x="179512" y="188640"/>
            <a:ext cx="8784976" cy="648072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a:bodyPr>
          <a:lstStyle/>
          <a:p>
            <a:r>
              <a:rPr lang="en-AU" sz="3600" smtClean="0">
                <a:solidFill>
                  <a:srgbClr val="C00000"/>
                </a:solidFill>
                <a:latin typeface="Bookman Old Style" pitchFamily="18" charset="0"/>
              </a:rPr>
              <a:t>FOCUS 2</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908720"/>
            <a:ext cx="9144000" cy="5949280"/>
          </a:xfrm>
        </p:spPr>
        <p:txBody>
          <a:bodyPr>
            <a:normAutofit fontScale="55000" lnSpcReduction="20000"/>
          </a:bodyPr>
          <a:lstStyle/>
          <a:p>
            <a:r>
              <a:rPr lang="en-AU" sz="5800" dirty="0" smtClean="0">
                <a:solidFill>
                  <a:schemeClr val="tx1"/>
                </a:solidFill>
                <a:latin typeface="Bookman Old Style" pitchFamily="18" charset="0"/>
              </a:rPr>
              <a:t>What did we set out to do and why?</a:t>
            </a:r>
          </a:p>
          <a:p>
            <a:pPr algn="l"/>
            <a:r>
              <a:rPr lang="en-AU" sz="2700" dirty="0" smtClean="0">
                <a:solidFill>
                  <a:schemeClr val="tx1"/>
                </a:solidFill>
                <a:latin typeface="Bookman Old Style" pitchFamily="18" charset="0"/>
              </a:rPr>
              <a:t>After reviewing our plan we are very happy with our progress achieving most steps on our original plan. We believe that we have been able to attain a green light in this area!</a:t>
            </a:r>
          </a:p>
          <a:p>
            <a:pPr algn="l"/>
            <a:r>
              <a:rPr lang="en-AU" sz="2700" dirty="0" smtClean="0">
                <a:solidFill>
                  <a:schemeClr val="tx1"/>
                </a:solidFill>
                <a:latin typeface="Bookman Old Style" pitchFamily="18" charset="0"/>
              </a:rPr>
              <a:t>From our original plan we have:</a:t>
            </a:r>
          </a:p>
          <a:p>
            <a:pPr marL="363538" lvl="0" algn="l"/>
            <a:r>
              <a:rPr lang="en-AU" sz="2700" dirty="0" smtClean="0">
                <a:solidFill>
                  <a:schemeClr val="tx1"/>
                </a:solidFill>
                <a:latin typeface="Bookman Old Style" pitchFamily="18" charset="0"/>
              </a:rPr>
              <a:t>Implemented individual goals for all students based on PLP SMART goals</a:t>
            </a:r>
          </a:p>
          <a:p>
            <a:pPr marL="712788" lvl="1" algn="l"/>
            <a:r>
              <a:rPr lang="en-AU" sz="2700" dirty="0" smtClean="0">
                <a:solidFill>
                  <a:schemeClr val="tx1"/>
                </a:solidFill>
                <a:latin typeface="Bookman Old Style" pitchFamily="18" charset="0"/>
              </a:rPr>
              <a:t>We began this process with focus on our indigenous students and their Personalised Learning Plans (PLP). In term 4 2010 , </a:t>
            </a:r>
            <a:r>
              <a:rPr lang="en-AU" sz="2700" dirty="0" err="1" smtClean="0">
                <a:solidFill>
                  <a:schemeClr val="tx1"/>
                </a:solidFill>
                <a:latin typeface="Bookman Old Style" pitchFamily="18" charset="0"/>
              </a:rPr>
              <a:t>Merindah</a:t>
            </a:r>
            <a:r>
              <a:rPr lang="en-AU" sz="2700" dirty="0" smtClean="0">
                <a:solidFill>
                  <a:schemeClr val="tx1"/>
                </a:solidFill>
                <a:latin typeface="Bookman Old Style" pitchFamily="18" charset="0"/>
              </a:rPr>
              <a:t> and Tessa visited our school and helped us to introduce the PLP’s. By term 1, 2011 all Aboriginal students had an individual goal witch was devised from their PLP, but our plan was to implement individual goals for all students, therefore this year we have we have been working hard to achieve this. In term 2 2011, all students had an individual goal. </a:t>
            </a:r>
          </a:p>
          <a:p>
            <a:pPr marL="363538" lvl="0" algn="l"/>
            <a:r>
              <a:rPr lang="en-AU" sz="2700" dirty="0" smtClean="0">
                <a:solidFill>
                  <a:schemeClr val="tx1"/>
                </a:solidFill>
                <a:latin typeface="Bookman Old Style" pitchFamily="18" charset="0"/>
              </a:rPr>
              <a:t>Regular standardised assessment to track goals</a:t>
            </a:r>
          </a:p>
          <a:p>
            <a:pPr marL="712788" lvl="1" algn="l"/>
            <a:r>
              <a:rPr lang="en-AU" sz="2700" dirty="0" smtClean="0">
                <a:solidFill>
                  <a:schemeClr val="tx1"/>
                </a:solidFill>
                <a:latin typeface="Bookman Old Style" pitchFamily="18" charset="0"/>
              </a:rPr>
              <a:t>Classroom teachers have been made aware of their requirements to conduct regular standardised assessment and document this progress in the students tracking folders. Goal tracking cards have been included in all students tracking folders. </a:t>
            </a:r>
          </a:p>
          <a:p>
            <a:pPr marL="363538" lvl="0" algn="l"/>
            <a:r>
              <a:rPr lang="en-AU" sz="2700" dirty="0" smtClean="0">
                <a:solidFill>
                  <a:schemeClr val="tx1"/>
                </a:solidFill>
                <a:latin typeface="Bookman Old Style" pitchFamily="18" charset="0"/>
              </a:rPr>
              <a:t>Review tracking and performance and revisit procedures</a:t>
            </a:r>
          </a:p>
          <a:p>
            <a:pPr marL="712788" lvl="1" algn="l"/>
            <a:r>
              <a:rPr lang="en-AU" sz="2700" dirty="0" smtClean="0">
                <a:solidFill>
                  <a:schemeClr val="tx1"/>
                </a:solidFill>
                <a:latin typeface="Bookman Old Style" pitchFamily="18" charset="0"/>
              </a:rPr>
              <a:t>Every student in the school has their own tracking folder to record and monitor progress. The tracking card has been reviewed and modified at the beginning of 2011. </a:t>
            </a:r>
          </a:p>
          <a:p>
            <a:pPr algn="l"/>
            <a:endParaRPr lang="en-AU" sz="2700" dirty="0" smtClean="0">
              <a:solidFill>
                <a:schemeClr val="tx1"/>
              </a:solidFill>
              <a:latin typeface="Bookman Old Style" pitchFamily="18" charset="0"/>
            </a:endParaRPr>
          </a:p>
          <a:p>
            <a:pPr algn="l"/>
            <a:r>
              <a:rPr lang="en-AU" sz="2700" dirty="0" smtClean="0">
                <a:solidFill>
                  <a:schemeClr val="tx1"/>
                </a:solidFill>
                <a:latin typeface="Bookman Old Style" pitchFamily="18" charset="0"/>
              </a:rPr>
              <a:t>We have been unable to:</a:t>
            </a:r>
          </a:p>
          <a:p>
            <a:pPr marL="363538" lvl="0" algn="l"/>
            <a:r>
              <a:rPr lang="en-AU" sz="2700" dirty="0" smtClean="0">
                <a:solidFill>
                  <a:schemeClr val="tx1"/>
                </a:solidFill>
                <a:latin typeface="Bookman Old Style" pitchFamily="18" charset="0"/>
              </a:rPr>
              <a:t>Formalise the Rewards Process.</a:t>
            </a:r>
          </a:p>
          <a:p>
            <a:pPr marL="712788" lvl="1" algn="l"/>
            <a:r>
              <a:rPr lang="en-AU" sz="2700" dirty="0" smtClean="0">
                <a:solidFill>
                  <a:schemeClr val="tx1"/>
                </a:solidFill>
                <a:latin typeface="Bookman Old Style" pitchFamily="18" charset="0"/>
              </a:rPr>
              <a:t>The reward process has been discussed at a staff level with a variety of implementation plans examined. Further consolidation and recommendations are to be made before a final policy is written.  </a:t>
            </a:r>
          </a:p>
          <a:p>
            <a:endParaRPr lang="en-AU" dirty="0" smtClean="0">
              <a:solidFill>
                <a:schemeClr val="tx1"/>
              </a:solidFill>
              <a:latin typeface="Bookman Old Style" pitchFamily="18" charset="0"/>
            </a:endParaRPr>
          </a:p>
          <a:p>
            <a:endParaRPr lang="en-AU" sz="2000" dirty="0">
              <a:solidFill>
                <a:schemeClr val="tx1"/>
              </a:solidFill>
              <a:latin typeface="Bookman Old Style" pitchFamily="18" charset="0"/>
            </a:endParaRPr>
          </a:p>
          <a:p>
            <a:endParaRPr lang="en-AU" sz="2000" dirty="0">
              <a:solidFill>
                <a:schemeClr val="tx1"/>
              </a:solidFill>
              <a:latin typeface="Bookman Old Style" pitchFamily="18" charset="0"/>
            </a:endParaRPr>
          </a:p>
        </p:txBody>
      </p:sp>
      <p:sp>
        <p:nvSpPr>
          <p:cNvPr id="4" name="Rectangle 3"/>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a:bodyPr>
          <a:lstStyle/>
          <a:p>
            <a:r>
              <a:rPr lang="en-AU" sz="3600" smtClean="0">
                <a:solidFill>
                  <a:srgbClr val="C00000"/>
                </a:solidFill>
                <a:latin typeface="Bookman Old Style" pitchFamily="18" charset="0"/>
              </a:rPr>
              <a:t>FOCUS 2</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908720"/>
            <a:ext cx="9144000" cy="5949280"/>
          </a:xfrm>
        </p:spPr>
        <p:txBody>
          <a:bodyPr>
            <a:normAutofit lnSpcReduction="10000"/>
          </a:bodyPr>
          <a:lstStyle/>
          <a:p>
            <a:r>
              <a:rPr lang="en-AU" dirty="0" smtClean="0">
                <a:solidFill>
                  <a:schemeClr val="tx1"/>
                </a:solidFill>
                <a:latin typeface="Bookman Old Style" pitchFamily="18" charset="0"/>
              </a:rPr>
              <a:t>How did our plans change along the way and why?</a:t>
            </a:r>
          </a:p>
          <a:p>
            <a:pPr algn="l"/>
            <a:endParaRPr lang="en-AU" sz="2200" dirty="0" smtClean="0">
              <a:solidFill>
                <a:schemeClr val="tx1"/>
              </a:solidFill>
              <a:latin typeface="Bookman Old Style" pitchFamily="18" charset="0"/>
            </a:endParaRPr>
          </a:p>
          <a:p>
            <a:pPr algn="l"/>
            <a:r>
              <a:rPr lang="en-AU" sz="2200" dirty="0" smtClean="0">
                <a:solidFill>
                  <a:schemeClr val="tx1"/>
                </a:solidFill>
                <a:latin typeface="Bookman Old Style" pitchFamily="18" charset="0"/>
              </a:rPr>
              <a:t>As well as completing the above steps to achieve a green light we have also:</a:t>
            </a:r>
          </a:p>
          <a:p>
            <a:pPr marL="901700" lvl="0" indent="-93663" algn="l">
              <a:buFont typeface="Arial" pitchFamily="34" charset="0"/>
              <a:buChar char="•"/>
            </a:pPr>
            <a:r>
              <a:rPr lang="en-AU" sz="2200" dirty="0" smtClean="0">
                <a:solidFill>
                  <a:schemeClr val="tx1"/>
                </a:solidFill>
                <a:latin typeface="Bookman Old Style" pitchFamily="18" charset="0"/>
              </a:rPr>
              <a:t>Introduced rewards for achieving individual goals which is a whole school approach celebrating students achievement.</a:t>
            </a:r>
          </a:p>
          <a:p>
            <a:pPr marL="901700" lvl="0" indent="-93663" algn="l">
              <a:buFont typeface="Arial" pitchFamily="34" charset="0"/>
              <a:buChar char="•"/>
            </a:pPr>
            <a:r>
              <a:rPr lang="en-AU" sz="2200" dirty="0" smtClean="0">
                <a:solidFill>
                  <a:schemeClr val="tx1"/>
                </a:solidFill>
                <a:latin typeface="Bookman Old Style" pitchFamily="18" charset="0"/>
              </a:rPr>
              <a:t>Included goal tracking cards in all student tracking folders.</a:t>
            </a:r>
          </a:p>
          <a:p>
            <a:pPr marL="901700" lvl="0" indent="-93663" algn="l">
              <a:buFont typeface="Arial" pitchFamily="34" charset="0"/>
              <a:buChar char="•"/>
            </a:pPr>
            <a:r>
              <a:rPr lang="en-AU" sz="2200" dirty="0" smtClean="0">
                <a:solidFill>
                  <a:schemeClr val="tx1"/>
                </a:solidFill>
                <a:latin typeface="Bookman Old Style" pitchFamily="18" charset="0"/>
              </a:rPr>
              <a:t>Changed the layout of all PLP to make them more student centred, with the questions being aimed at them and included room for parent feedback.</a:t>
            </a:r>
          </a:p>
          <a:p>
            <a:pPr marL="901700" lvl="0" indent="-93663" algn="l">
              <a:buFont typeface="Arial" pitchFamily="34" charset="0"/>
              <a:buChar char="•"/>
            </a:pPr>
            <a:r>
              <a:rPr lang="en-AU" sz="2200" dirty="0" smtClean="0">
                <a:solidFill>
                  <a:schemeClr val="tx1"/>
                </a:solidFill>
                <a:latin typeface="Bookman Old Style" pitchFamily="18" charset="0"/>
              </a:rPr>
              <a:t>The infants classroom has introduced personal goals as well as academic gaols for each student. This also includes whole class goals.</a:t>
            </a:r>
          </a:p>
          <a:p>
            <a:endParaRPr lang="en-AU" sz="1900" dirty="0">
              <a:solidFill>
                <a:schemeClr val="tx1"/>
              </a:solidFill>
              <a:latin typeface="Bookman Old Style" pitchFamily="18" charset="0"/>
            </a:endParaRPr>
          </a:p>
          <a:p>
            <a:endParaRPr lang="en-AU" sz="1900" dirty="0">
              <a:solidFill>
                <a:schemeClr val="tx1"/>
              </a:solidFill>
              <a:latin typeface="Bookman Old Style" pitchFamily="18" charset="0"/>
            </a:endParaRPr>
          </a:p>
          <a:p>
            <a:endParaRPr lang="en-AU" sz="1900" dirty="0">
              <a:solidFill>
                <a:schemeClr val="tx1"/>
              </a:solidFill>
              <a:latin typeface="Bookman Old Style" pitchFamily="18" charset="0"/>
            </a:endParaRPr>
          </a:p>
        </p:txBody>
      </p:sp>
      <p:sp>
        <p:nvSpPr>
          <p:cNvPr id="4" name="Rectangle 3"/>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a:bodyPr>
          <a:lstStyle/>
          <a:p>
            <a:r>
              <a:rPr lang="en-AU" sz="3600" dirty="0" smtClean="0">
                <a:solidFill>
                  <a:srgbClr val="C00000"/>
                </a:solidFill>
                <a:latin typeface="Bookman Old Style" pitchFamily="18" charset="0"/>
              </a:rPr>
              <a:t>What difference did our actions make?</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1268760"/>
            <a:ext cx="9144000" cy="5589240"/>
          </a:xfrm>
        </p:spPr>
        <p:txBody>
          <a:bodyPr>
            <a:normAutofit/>
          </a:bodyPr>
          <a:lstStyle/>
          <a:p>
            <a:endParaRPr lang="en-AU" sz="2000" dirty="0">
              <a:solidFill>
                <a:schemeClr val="tx1"/>
              </a:solidFill>
              <a:latin typeface="Bookman Old Style" pitchFamily="18" charset="0"/>
            </a:endParaRPr>
          </a:p>
          <a:p>
            <a:endParaRPr lang="en-AU" sz="2000" dirty="0">
              <a:solidFill>
                <a:schemeClr val="tx1"/>
              </a:solidFill>
              <a:latin typeface="Bookman Old Style" pitchFamily="18" charset="0"/>
            </a:endParaRPr>
          </a:p>
        </p:txBody>
      </p:sp>
      <p:sp>
        <p:nvSpPr>
          <p:cNvPr id="4" name="Rectangle 3"/>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pic>
        <p:nvPicPr>
          <p:cNvPr id="8" name="Picture 7" descr="IMG_1233.jpg"/>
          <p:cNvPicPr>
            <a:picLocks noChangeAspect="1"/>
          </p:cNvPicPr>
          <p:nvPr/>
        </p:nvPicPr>
        <p:blipFill>
          <a:blip r:embed="rId4" cstate="print"/>
          <a:stretch>
            <a:fillRect/>
          </a:stretch>
        </p:blipFill>
        <p:spPr>
          <a:xfrm>
            <a:off x="179512" y="4284650"/>
            <a:ext cx="3096344" cy="2312702"/>
          </a:xfrm>
          <a:prstGeom prst="rect">
            <a:avLst/>
          </a:prstGeom>
          <a:ln w="38100">
            <a:solidFill>
              <a:schemeClr val="tx1"/>
            </a:solidFill>
          </a:ln>
        </p:spPr>
      </p:pic>
      <p:sp>
        <p:nvSpPr>
          <p:cNvPr id="11" name="TextBox 10"/>
          <p:cNvSpPr txBox="1"/>
          <p:nvPr/>
        </p:nvSpPr>
        <p:spPr>
          <a:xfrm>
            <a:off x="72008" y="908720"/>
            <a:ext cx="8964488" cy="3416320"/>
          </a:xfrm>
          <a:prstGeom prst="rect">
            <a:avLst/>
          </a:prstGeom>
          <a:noFill/>
        </p:spPr>
        <p:txBody>
          <a:bodyPr wrap="square" rtlCol="0">
            <a:spAutoFit/>
          </a:bodyPr>
          <a:lstStyle/>
          <a:p>
            <a:pPr algn="just"/>
            <a:r>
              <a:rPr lang="en-AU" dirty="0" smtClean="0">
                <a:latin typeface="Bookman Old Style" pitchFamily="18" charset="0"/>
              </a:rPr>
              <a:t>We have seen a huge difference within our school with the implementation of the LTLL project. </a:t>
            </a:r>
          </a:p>
          <a:p>
            <a:pPr algn="just"/>
            <a:endParaRPr lang="en-AU" dirty="0" smtClean="0">
              <a:latin typeface="Bookman Old Style" pitchFamily="18" charset="0"/>
            </a:endParaRPr>
          </a:p>
          <a:p>
            <a:pPr algn="just"/>
            <a:r>
              <a:rPr lang="en-AU" dirty="0" smtClean="0">
                <a:latin typeface="Bookman Old Style" pitchFamily="18" charset="0"/>
              </a:rPr>
              <a:t>Our first focus has created a fun and meaningful learning environment for both staff and students. </a:t>
            </a:r>
          </a:p>
          <a:p>
            <a:pPr algn="just"/>
            <a:endParaRPr lang="en-AU" dirty="0" smtClean="0">
              <a:latin typeface="Bookman Old Style" pitchFamily="18" charset="0"/>
            </a:endParaRPr>
          </a:p>
          <a:p>
            <a:pPr algn="just"/>
            <a:r>
              <a:rPr lang="en-AU" dirty="0" smtClean="0">
                <a:latin typeface="Bookman Old Style" pitchFamily="18" charset="0"/>
              </a:rPr>
              <a:t>For staff we have engaged in a more pedagogical approached to teaching and learning. It has helped us cater for a broader range of learning styles and enabled us to implement different differentiated learning strategies. We feel that the more we integrate technology into our classroom programs the more we become aware of students skills and abilities in this area. </a:t>
            </a:r>
          </a:p>
          <a:p>
            <a:endParaRPr lang="en-AU" dirty="0"/>
          </a:p>
        </p:txBody>
      </p:sp>
      <p:sp>
        <p:nvSpPr>
          <p:cNvPr id="12" name="TextBox 11"/>
          <p:cNvSpPr txBox="1"/>
          <p:nvPr/>
        </p:nvSpPr>
        <p:spPr>
          <a:xfrm>
            <a:off x="3312368" y="4005064"/>
            <a:ext cx="5724128" cy="3693319"/>
          </a:xfrm>
          <a:prstGeom prst="rect">
            <a:avLst/>
          </a:prstGeom>
          <a:noFill/>
        </p:spPr>
        <p:txBody>
          <a:bodyPr wrap="square" rtlCol="0">
            <a:spAutoFit/>
          </a:bodyPr>
          <a:lstStyle/>
          <a:p>
            <a:pPr algn="just"/>
            <a:r>
              <a:rPr lang="en-AU" dirty="0" smtClean="0">
                <a:latin typeface="Bookman Old Style" pitchFamily="18" charset="0"/>
              </a:rPr>
              <a:t>For students we have noticed they are enjoying learning a lot more. The technology has been made learning fun which engages them and creates independence within the classroom. All students technology skills have improved and they are beginning to understand the language and associated computer jargon. Introducing students to these skills has also made learning more accessible from home with programs such as Spelling City and </a:t>
            </a:r>
            <a:r>
              <a:rPr lang="en-AU" dirty="0" err="1" smtClean="0">
                <a:latin typeface="Bookman Old Style" pitchFamily="18" charset="0"/>
              </a:rPr>
              <a:t>Mathletics</a:t>
            </a:r>
            <a:r>
              <a:rPr lang="en-AU" dirty="0" smtClean="0">
                <a:latin typeface="Bookman Old Style" pitchFamily="18" charset="0"/>
              </a:rPr>
              <a:t>. </a:t>
            </a:r>
          </a:p>
          <a:p>
            <a:endParaRPr lang="en-AU" dirty="0" smtClean="0">
              <a:latin typeface="Bookman Old Style" pitchFamily="18" charset="0"/>
            </a:endParaRPr>
          </a:p>
          <a:p>
            <a:endParaRPr lang="en-AU" dirty="0" smtClean="0">
              <a:latin typeface="Bookman Old Style" pitchFamily="18" charset="0"/>
            </a:endParaRPr>
          </a:p>
          <a:p>
            <a:endParaRPr lang="en-A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a:bodyPr>
          <a:lstStyle/>
          <a:p>
            <a:r>
              <a:rPr lang="en-AU" sz="3600" dirty="0" smtClean="0">
                <a:solidFill>
                  <a:srgbClr val="C00000"/>
                </a:solidFill>
                <a:latin typeface="Bookman Old Style" pitchFamily="18" charset="0"/>
              </a:rPr>
              <a:t>What difference did our actions make?</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1268760"/>
            <a:ext cx="9144000" cy="5589240"/>
          </a:xfrm>
        </p:spPr>
        <p:txBody>
          <a:bodyPr>
            <a:normAutofit/>
          </a:bodyPr>
          <a:lstStyle/>
          <a:p>
            <a:endParaRPr lang="en-AU" sz="2000" dirty="0">
              <a:solidFill>
                <a:schemeClr val="tx1"/>
              </a:solidFill>
              <a:latin typeface="Bookman Old Style" pitchFamily="18" charset="0"/>
            </a:endParaRPr>
          </a:p>
          <a:p>
            <a:endParaRPr lang="en-AU" sz="2000" dirty="0">
              <a:solidFill>
                <a:schemeClr val="tx1"/>
              </a:solidFill>
              <a:latin typeface="Bookman Old Style" pitchFamily="18" charset="0"/>
            </a:endParaRPr>
          </a:p>
        </p:txBody>
      </p:sp>
      <p:sp>
        <p:nvSpPr>
          <p:cNvPr id="4" name="Rectangle 3"/>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pic>
        <p:nvPicPr>
          <p:cNvPr id="6" name="Picture 5" descr="IMG_1041.jpg"/>
          <p:cNvPicPr>
            <a:picLocks noChangeAspect="1"/>
          </p:cNvPicPr>
          <p:nvPr/>
        </p:nvPicPr>
        <p:blipFill>
          <a:blip r:embed="rId4" cstate="print"/>
          <a:stretch>
            <a:fillRect/>
          </a:stretch>
        </p:blipFill>
        <p:spPr>
          <a:xfrm>
            <a:off x="611560" y="1188307"/>
            <a:ext cx="3096344" cy="2312701"/>
          </a:xfrm>
          <a:prstGeom prst="rect">
            <a:avLst/>
          </a:prstGeom>
          <a:ln w="38100">
            <a:solidFill>
              <a:schemeClr val="tx1"/>
            </a:solidFill>
          </a:ln>
        </p:spPr>
      </p:pic>
      <p:pic>
        <p:nvPicPr>
          <p:cNvPr id="9" name="Picture 8" descr="IMG_1239.jpg"/>
          <p:cNvPicPr>
            <a:picLocks noChangeAspect="1"/>
          </p:cNvPicPr>
          <p:nvPr/>
        </p:nvPicPr>
        <p:blipFill>
          <a:blip r:embed="rId5" cstate="print"/>
          <a:stretch>
            <a:fillRect/>
          </a:stretch>
        </p:blipFill>
        <p:spPr>
          <a:xfrm>
            <a:off x="5292080" y="1190845"/>
            <a:ext cx="3096344" cy="2310163"/>
          </a:xfrm>
          <a:prstGeom prst="rect">
            <a:avLst/>
          </a:prstGeom>
          <a:ln w="38100">
            <a:solidFill>
              <a:schemeClr val="tx1"/>
            </a:solidFill>
          </a:ln>
        </p:spPr>
      </p:pic>
      <p:sp>
        <p:nvSpPr>
          <p:cNvPr id="11" name="TextBox 10"/>
          <p:cNvSpPr txBox="1"/>
          <p:nvPr/>
        </p:nvSpPr>
        <p:spPr>
          <a:xfrm>
            <a:off x="35496" y="3717033"/>
            <a:ext cx="8964488" cy="3693319"/>
          </a:xfrm>
          <a:prstGeom prst="rect">
            <a:avLst/>
          </a:prstGeom>
          <a:noFill/>
        </p:spPr>
        <p:txBody>
          <a:bodyPr wrap="square" rtlCol="0">
            <a:spAutoFit/>
          </a:bodyPr>
          <a:lstStyle/>
          <a:p>
            <a:r>
              <a:rPr lang="en-AU" dirty="0" smtClean="0">
                <a:latin typeface="Bookman Old Style" pitchFamily="18" charset="0"/>
              </a:rPr>
              <a:t>Our second focus has increased student self responsibility and given them ownership of their learning. </a:t>
            </a:r>
          </a:p>
          <a:p>
            <a:endParaRPr lang="en-AU" dirty="0" smtClean="0">
              <a:latin typeface="Bookman Old Style" pitchFamily="18" charset="0"/>
            </a:endParaRPr>
          </a:p>
          <a:p>
            <a:r>
              <a:rPr lang="en-AU" dirty="0" smtClean="0">
                <a:latin typeface="Bookman Old Style" pitchFamily="18" charset="0"/>
              </a:rPr>
              <a:t>For staff achieving a green light in this area has made students achievements a major discussion focus within the school in both formal and informal situations. It has allowed us to create a history of students achievement through tracking their individual goals and given us the opportunities to increase communication with students about their expectations of learning. This process has changed the way we teach in many areas and has influenced a whole school approach  many programs such as reading groups. </a:t>
            </a:r>
          </a:p>
          <a:p>
            <a:endParaRPr lang="en-AU" dirty="0" smtClean="0">
              <a:latin typeface="Bookman Old Style" pitchFamily="18" charset="0"/>
            </a:endParaRPr>
          </a:p>
          <a:p>
            <a:endParaRPr lang="en-AU" dirty="0" smtClean="0">
              <a:latin typeface="Bookman Old Style" pitchFamily="18" charset="0"/>
            </a:endParaRPr>
          </a:p>
          <a:p>
            <a:endParaRPr lang="en-A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a:bodyPr>
          <a:lstStyle/>
          <a:p>
            <a:r>
              <a:rPr lang="en-AU" sz="3600" dirty="0" smtClean="0">
                <a:solidFill>
                  <a:srgbClr val="C00000"/>
                </a:solidFill>
                <a:latin typeface="Bookman Old Style" pitchFamily="18" charset="0"/>
              </a:rPr>
              <a:t>What difference did our actions make?</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1268760"/>
            <a:ext cx="9144000" cy="5589240"/>
          </a:xfrm>
        </p:spPr>
        <p:txBody>
          <a:bodyPr>
            <a:normAutofit/>
          </a:bodyPr>
          <a:lstStyle/>
          <a:p>
            <a:endParaRPr lang="en-AU" sz="2000" dirty="0">
              <a:solidFill>
                <a:schemeClr val="tx1"/>
              </a:solidFill>
              <a:latin typeface="Bookman Old Style" pitchFamily="18" charset="0"/>
            </a:endParaRPr>
          </a:p>
          <a:p>
            <a:endParaRPr lang="en-AU" sz="2000" dirty="0">
              <a:solidFill>
                <a:schemeClr val="tx1"/>
              </a:solidFill>
              <a:latin typeface="Bookman Old Style" pitchFamily="18" charset="0"/>
            </a:endParaRPr>
          </a:p>
        </p:txBody>
      </p:sp>
      <p:sp>
        <p:nvSpPr>
          <p:cNvPr id="4" name="Rectangle 3"/>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sp>
        <p:nvSpPr>
          <p:cNvPr id="11" name="TextBox 10"/>
          <p:cNvSpPr txBox="1"/>
          <p:nvPr/>
        </p:nvSpPr>
        <p:spPr>
          <a:xfrm>
            <a:off x="72008" y="1436583"/>
            <a:ext cx="5292080" cy="1200329"/>
          </a:xfrm>
          <a:prstGeom prst="rect">
            <a:avLst/>
          </a:prstGeom>
          <a:noFill/>
        </p:spPr>
        <p:txBody>
          <a:bodyPr wrap="square" rtlCol="0">
            <a:spAutoFit/>
          </a:bodyPr>
          <a:lstStyle/>
          <a:p>
            <a:pPr algn="ctr"/>
            <a:r>
              <a:rPr lang="en-AU" dirty="0" smtClean="0">
                <a:latin typeface="Bookman Old Style" pitchFamily="18" charset="0"/>
              </a:rPr>
              <a:t>For the students, having individual goals has increased independence and created ownership and responsibility of their learning. </a:t>
            </a:r>
            <a:endParaRPr lang="en-AU" dirty="0">
              <a:latin typeface="Bookman Old Style" pitchFamily="18" charset="0"/>
            </a:endParaRPr>
          </a:p>
        </p:txBody>
      </p:sp>
      <p:pic>
        <p:nvPicPr>
          <p:cNvPr id="8" name="Picture 7" descr="IMG_1237.jpg"/>
          <p:cNvPicPr>
            <a:picLocks noChangeAspect="1"/>
          </p:cNvPicPr>
          <p:nvPr/>
        </p:nvPicPr>
        <p:blipFill>
          <a:blip r:embed="rId4" cstate="print"/>
          <a:stretch>
            <a:fillRect/>
          </a:stretch>
        </p:blipFill>
        <p:spPr>
          <a:xfrm rot="5400000">
            <a:off x="-138871" y="3891399"/>
            <a:ext cx="3085036" cy="2304255"/>
          </a:xfrm>
          <a:prstGeom prst="rect">
            <a:avLst/>
          </a:prstGeom>
          <a:ln w="38100">
            <a:solidFill>
              <a:schemeClr val="tx1"/>
            </a:solidFill>
          </a:ln>
        </p:spPr>
      </p:pic>
      <p:pic>
        <p:nvPicPr>
          <p:cNvPr id="10" name="Picture 9" descr="IMG_1238.jpg"/>
          <p:cNvPicPr>
            <a:picLocks noChangeAspect="1"/>
          </p:cNvPicPr>
          <p:nvPr/>
        </p:nvPicPr>
        <p:blipFill>
          <a:blip r:embed="rId5" cstate="print"/>
          <a:stretch>
            <a:fillRect/>
          </a:stretch>
        </p:blipFill>
        <p:spPr>
          <a:xfrm>
            <a:off x="5508104" y="1124744"/>
            <a:ext cx="3085037" cy="2304256"/>
          </a:xfrm>
          <a:prstGeom prst="rect">
            <a:avLst/>
          </a:prstGeom>
          <a:ln w="38100">
            <a:solidFill>
              <a:schemeClr val="tx1"/>
            </a:solidFill>
          </a:ln>
        </p:spPr>
      </p:pic>
      <p:sp>
        <p:nvSpPr>
          <p:cNvPr id="12" name="TextBox 11"/>
          <p:cNvSpPr txBox="1"/>
          <p:nvPr/>
        </p:nvSpPr>
        <p:spPr>
          <a:xfrm>
            <a:off x="2771800" y="4061971"/>
            <a:ext cx="6120680" cy="2031325"/>
          </a:xfrm>
          <a:prstGeom prst="rect">
            <a:avLst/>
          </a:prstGeom>
          <a:noFill/>
        </p:spPr>
        <p:txBody>
          <a:bodyPr wrap="square" rtlCol="0">
            <a:spAutoFit/>
          </a:bodyPr>
          <a:lstStyle/>
          <a:p>
            <a:pPr algn="ctr"/>
            <a:r>
              <a:rPr lang="en-AU" dirty="0" smtClean="0">
                <a:latin typeface="Bookman Old Style" pitchFamily="18" charset="0"/>
              </a:rPr>
              <a:t>As the goals are set by the student they are created at their level and has made individual achievement more attainable. With the change in layout to our PLP’s and the implementation of these plans to all students it has increased parental involvement and therefore improved understanding and support of students goals.</a:t>
            </a:r>
            <a:endParaRPr lang="en-AU" dirty="0">
              <a:latin typeface="Bookman Old Style"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fontScale="90000"/>
          </a:bodyPr>
          <a:lstStyle/>
          <a:p>
            <a:r>
              <a:rPr lang="en-AU" sz="3600" dirty="0" smtClean="0">
                <a:solidFill>
                  <a:srgbClr val="C00000"/>
                </a:solidFill>
                <a:latin typeface="Bookman Old Style" pitchFamily="18" charset="0"/>
              </a:rPr>
              <a:t>What difference did our actions make?</a:t>
            </a:r>
            <a:br>
              <a:rPr lang="en-AU" sz="3600" dirty="0" smtClean="0">
                <a:solidFill>
                  <a:srgbClr val="C00000"/>
                </a:solidFill>
                <a:latin typeface="Bookman Old Style" pitchFamily="18" charset="0"/>
              </a:rPr>
            </a:br>
            <a:r>
              <a:rPr lang="en-AU" sz="3600" dirty="0" smtClean="0">
                <a:solidFill>
                  <a:srgbClr val="C00000"/>
                </a:solidFill>
                <a:latin typeface="Bookman Old Style" pitchFamily="18" charset="0"/>
              </a:rPr>
              <a:t>To parents…</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1268760"/>
            <a:ext cx="9144000" cy="5589240"/>
          </a:xfrm>
        </p:spPr>
        <p:txBody>
          <a:bodyPr>
            <a:normAutofit/>
          </a:bodyPr>
          <a:lstStyle/>
          <a:p>
            <a:endParaRPr lang="en-AU" sz="2000" dirty="0">
              <a:solidFill>
                <a:schemeClr val="tx1"/>
              </a:solidFill>
              <a:latin typeface="Bookman Old Style" pitchFamily="18" charset="0"/>
            </a:endParaRPr>
          </a:p>
          <a:p>
            <a:endParaRPr lang="en-AU" sz="2000" dirty="0">
              <a:solidFill>
                <a:schemeClr val="tx1"/>
              </a:solidFill>
              <a:latin typeface="Bookman Old Style" pitchFamily="18" charset="0"/>
            </a:endParaRPr>
          </a:p>
        </p:txBody>
      </p:sp>
      <p:sp>
        <p:nvSpPr>
          <p:cNvPr id="4" name="Rectangle 3"/>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pic>
        <p:nvPicPr>
          <p:cNvPr id="5" name="Brian.wmv">
            <a:hlinkClick r:id="" action="ppaction://media"/>
          </p:cNvPr>
          <p:cNvPicPr>
            <a:picLocks noRot="1" noChangeAspect="1"/>
          </p:cNvPicPr>
          <p:nvPr>
            <a:videoFile r:link="rId1"/>
          </p:nvPr>
        </p:nvPicPr>
        <p:blipFill>
          <a:blip r:embed="rId5" cstate="print"/>
          <a:stretch>
            <a:fillRect/>
          </a:stretch>
        </p:blipFill>
        <p:spPr>
          <a:xfrm>
            <a:off x="1979712" y="2377683"/>
            <a:ext cx="5184576" cy="4147661"/>
          </a:xfrm>
          <a:prstGeom prst="rect">
            <a:avLst/>
          </a:prstGeom>
          <a:ln w="50800">
            <a:solidFill>
              <a:schemeClr val="tx1"/>
            </a:solidFill>
          </a:ln>
        </p:spPr>
      </p:pic>
      <p:sp>
        <p:nvSpPr>
          <p:cNvPr id="6" name="Rectangle 5"/>
          <p:cNvSpPr/>
          <p:nvPr/>
        </p:nvSpPr>
        <p:spPr>
          <a:xfrm>
            <a:off x="72008" y="1076543"/>
            <a:ext cx="8964488" cy="1200329"/>
          </a:xfrm>
          <a:prstGeom prst="rect">
            <a:avLst/>
          </a:prstGeom>
        </p:spPr>
        <p:txBody>
          <a:bodyPr wrap="square">
            <a:spAutoFit/>
          </a:bodyPr>
          <a:lstStyle/>
          <a:p>
            <a:pPr algn="just"/>
            <a:r>
              <a:rPr lang="en-AU" dirty="0" smtClean="0">
                <a:latin typeface="Bookman Old Style" pitchFamily="18" charset="0"/>
              </a:rPr>
              <a:t>We have had a lot of comments from the community in regards to the improvements within our school. Parents are happy to see a greater range of technology within the school and pleased that their children are accessing this for their learning. </a:t>
            </a:r>
            <a:endParaRPr lang="en-AU" dirty="0">
              <a:latin typeface="Bookman Old Style" pitchFamily="18"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p:cTn id="7" fill="hold" display="0">
                  <p:stCondLst>
                    <p:cond delay="indefinite"/>
                  </p:stCondLst>
                  <p:endCondLst>
                    <p:cond evt="onNext" delay="0">
                      <p:tgtEl>
                        <p:sldTgt/>
                      </p:tgtEl>
                    </p:cond>
                    <p:cond evt="onPrev" delay="0">
                      <p:tgtEl>
                        <p:sldTgt/>
                      </p:tgtEl>
                    </p:cond>
                  </p:endCondLst>
                </p:cTn>
                <p:tgtEl>
                  <p:spTgt spid="5"/>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fontScale="90000"/>
          </a:bodyPr>
          <a:lstStyle/>
          <a:p>
            <a:r>
              <a:rPr lang="en-AU" sz="3600" dirty="0" smtClean="0">
                <a:solidFill>
                  <a:srgbClr val="C00000"/>
                </a:solidFill>
                <a:latin typeface="Bookman Old Style" pitchFamily="18" charset="0"/>
              </a:rPr>
              <a:t>What difference did our actions make?</a:t>
            </a:r>
            <a:br>
              <a:rPr lang="en-AU" sz="3600" dirty="0" smtClean="0">
                <a:solidFill>
                  <a:srgbClr val="C00000"/>
                </a:solidFill>
                <a:latin typeface="Bookman Old Style" pitchFamily="18" charset="0"/>
              </a:rPr>
            </a:br>
            <a:r>
              <a:rPr lang="en-AU" sz="3600" dirty="0" smtClean="0">
                <a:solidFill>
                  <a:srgbClr val="C00000"/>
                </a:solidFill>
                <a:latin typeface="Bookman Old Style" pitchFamily="18" charset="0"/>
              </a:rPr>
              <a:t>To students…</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1268760"/>
            <a:ext cx="9144000" cy="5589240"/>
          </a:xfrm>
        </p:spPr>
        <p:txBody>
          <a:bodyPr>
            <a:normAutofit/>
          </a:bodyPr>
          <a:lstStyle/>
          <a:p>
            <a:endParaRPr lang="en-AU" sz="2000" dirty="0">
              <a:solidFill>
                <a:schemeClr val="tx1"/>
              </a:solidFill>
              <a:latin typeface="Bookman Old Style" pitchFamily="18" charset="0"/>
            </a:endParaRPr>
          </a:p>
          <a:p>
            <a:endParaRPr lang="en-AU" sz="2000" dirty="0">
              <a:solidFill>
                <a:schemeClr val="tx1"/>
              </a:solidFill>
              <a:latin typeface="Bookman Old Style" pitchFamily="18" charset="0"/>
            </a:endParaRPr>
          </a:p>
        </p:txBody>
      </p:sp>
      <p:sp>
        <p:nvSpPr>
          <p:cNvPr id="4" name="Rectangle 3"/>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pic>
        <p:nvPicPr>
          <p:cNvPr id="6" name="kids 2.wmv">
            <a:hlinkClick r:id="" action="ppaction://media"/>
          </p:cNvPr>
          <p:cNvPicPr>
            <a:picLocks noRot="1" noChangeAspect="1"/>
          </p:cNvPicPr>
          <p:nvPr>
            <a:videoFile r:link="rId1"/>
          </p:nvPr>
        </p:nvPicPr>
        <p:blipFill>
          <a:blip r:embed="rId5" cstate="print"/>
          <a:stretch>
            <a:fillRect/>
          </a:stretch>
        </p:blipFill>
        <p:spPr>
          <a:xfrm>
            <a:off x="1403648" y="1196752"/>
            <a:ext cx="6264696" cy="5011758"/>
          </a:xfrm>
          <a:prstGeom prst="rect">
            <a:avLst/>
          </a:prstGeom>
          <a:ln w="50800">
            <a:solidFill>
              <a:schemeClr val="tx1"/>
            </a:solidFill>
          </a:ln>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6"/>
                                        </p:tgtEl>
                                      </p:cBhvr>
                                    </p:cmd>
                                  </p:childTnLst>
                                </p:cTn>
                              </p:par>
                            </p:childTnLst>
                          </p:cTn>
                        </p:par>
                      </p:childTnLst>
                    </p:cTn>
                  </p:par>
                </p:childTnLst>
              </p:cTn>
              <p:nextCondLst>
                <p:cond evt="onClick" delay="0">
                  <p:tgtEl>
                    <p:spTgt spid="6"/>
                  </p:tgtEl>
                </p:cond>
              </p:nextCondLst>
            </p:seq>
            <p:video>
              <p:cMediaNode>
                <p:cTn id="7"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4"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a:bodyPr>
          <a:lstStyle/>
          <a:p>
            <a:r>
              <a:rPr lang="en-AU" sz="3600" dirty="0" smtClean="0">
                <a:solidFill>
                  <a:srgbClr val="C00000"/>
                </a:solidFill>
                <a:latin typeface="Bookman Old Style" pitchFamily="18" charset="0"/>
              </a:rPr>
              <a:t>Tell me about your goal…</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1268760"/>
            <a:ext cx="9144000" cy="5589240"/>
          </a:xfrm>
        </p:spPr>
        <p:txBody>
          <a:bodyPr>
            <a:normAutofit/>
          </a:bodyPr>
          <a:lstStyle/>
          <a:p>
            <a:endParaRPr lang="en-AU" sz="2000" dirty="0">
              <a:solidFill>
                <a:schemeClr val="tx1"/>
              </a:solidFill>
              <a:latin typeface="Bookman Old Style" pitchFamily="18" charset="0"/>
            </a:endParaRPr>
          </a:p>
          <a:p>
            <a:endParaRPr lang="en-AU" sz="2000" dirty="0">
              <a:solidFill>
                <a:schemeClr val="tx1"/>
              </a:solidFill>
              <a:latin typeface="Bookman Old Style" pitchFamily="18" charset="0"/>
            </a:endParaRPr>
          </a:p>
        </p:txBody>
      </p:sp>
      <p:sp>
        <p:nvSpPr>
          <p:cNvPr id="4" name="Rectangle 3"/>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pic>
        <p:nvPicPr>
          <p:cNvPr id="7" name="Isaac.wmv">
            <a:hlinkClick r:id="" action="ppaction://media"/>
          </p:cNvPr>
          <p:cNvPicPr>
            <a:picLocks noRot="1" noChangeAspect="1"/>
          </p:cNvPicPr>
          <p:nvPr>
            <a:videoFile r:link="rId1"/>
          </p:nvPr>
        </p:nvPicPr>
        <p:blipFill>
          <a:blip r:embed="rId5" cstate="print"/>
          <a:stretch>
            <a:fillRect/>
          </a:stretch>
        </p:blipFill>
        <p:spPr>
          <a:xfrm>
            <a:off x="1691680" y="1772816"/>
            <a:ext cx="5724636" cy="4579710"/>
          </a:xfrm>
          <a:prstGeom prst="rect">
            <a:avLst/>
          </a:prstGeom>
          <a:ln w="50800">
            <a:solidFill>
              <a:schemeClr val="tx1"/>
            </a:solidFill>
          </a:ln>
        </p:spPr>
      </p:pic>
      <p:sp>
        <p:nvSpPr>
          <p:cNvPr id="8" name="Rectangle 7"/>
          <p:cNvSpPr/>
          <p:nvPr/>
        </p:nvSpPr>
        <p:spPr>
          <a:xfrm>
            <a:off x="144016" y="908721"/>
            <a:ext cx="8892480" cy="646331"/>
          </a:xfrm>
          <a:prstGeom prst="rect">
            <a:avLst/>
          </a:prstGeom>
        </p:spPr>
        <p:txBody>
          <a:bodyPr wrap="square">
            <a:spAutoFit/>
          </a:bodyPr>
          <a:lstStyle/>
          <a:p>
            <a:pPr algn="just"/>
            <a:r>
              <a:rPr lang="en-AU" dirty="0" smtClean="0">
                <a:latin typeface="Bookman Old Style" pitchFamily="18" charset="0"/>
              </a:rPr>
              <a:t>This term we have given more independence to the students by allowing them to choose a goal focus and determine ways they can achieve this goal.</a:t>
            </a:r>
            <a:endParaRPr lang="en-AU" dirty="0">
              <a:latin typeface="Bookman Old Style" pitchFamily="18" charset="0"/>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fontScale="90000"/>
          </a:bodyPr>
          <a:lstStyle/>
          <a:p>
            <a:r>
              <a:rPr lang="en-AU" sz="3600" dirty="0" smtClean="0">
                <a:solidFill>
                  <a:srgbClr val="C00000"/>
                </a:solidFill>
                <a:latin typeface="Bookman Old Style" pitchFamily="18" charset="0"/>
              </a:rPr>
              <a:t>What have we learnt from the LTLL project?</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1268760"/>
            <a:ext cx="9144000" cy="5589240"/>
          </a:xfrm>
        </p:spPr>
        <p:txBody>
          <a:bodyPr>
            <a:normAutofit/>
          </a:bodyPr>
          <a:lstStyle/>
          <a:p>
            <a:endParaRPr lang="en-AU" sz="2000" dirty="0">
              <a:solidFill>
                <a:schemeClr val="tx1"/>
              </a:solidFill>
              <a:latin typeface="Bookman Old Style" pitchFamily="18" charset="0"/>
            </a:endParaRPr>
          </a:p>
          <a:p>
            <a:endParaRPr lang="en-AU" sz="2000" dirty="0">
              <a:solidFill>
                <a:schemeClr val="tx1"/>
              </a:solidFill>
              <a:latin typeface="Bookman Old Style" pitchFamily="18" charset="0"/>
            </a:endParaRPr>
          </a:p>
        </p:txBody>
      </p:sp>
      <p:sp>
        <p:nvSpPr>
          <p:cNvPr id="4" name="Rectangle 3"/>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pic>
        <p:nvPicPr>
          <p:cNvPr id="2051" name="Picture 3" descr="\\brewarrina\home\julia.jeffery\My Pictures\IMG_1250.jpg"/>
          <p:cNvPicPr>
            <a:picLocks noChangeAspect="1" noChangeArrowheads="1"/>
          </p:cNvPicPr>
          <p:nvPr/>
        </p:nvPicPr>
        <p:blipFill>
          <a:blip r:embed="rId4" cstate="print"/>
          <a:srcRect/>
          <a:stretch>
            <a:fillRect/>
          </a:stretch>
        </p:blipFill>
        <p:spPr bwMode="auto">
          <a:xfrm>
            <a:off x="1403648" y="872939"/>
            <a:ext cx="6336704" cy="3896878"/>
          </a:xfrm>
          <a:prstGeom prst="rect">
            <a:avLst/>
          </a:prstGeom>
          <a:noFill/>
          <a:ln w="38100">
            <a:solidFill>
              <a:schemeClr val="tx1"/>
            </a:solidFill>
          </a:ln>
        </p:spPr>
      </p:pic>
      <p:sp>
        <p:nvSpPr>
          <p:cNvPr id="6" name="Rectangle 5"/>
          <p:cNvSpPr/>
          <p:nvPr/>
        </p:nvSpPr>
        <p:spPr>
          <a:xfrm>
            <a:off x="0" y="4797152"/>
            <a:ext cx="9144000" cy="2031325"/>
          </a:xfrm>
          <a:prstGeom prst="rect">
            <a:avLst/>
          </a:prstGeom>
        </p:spPr>
        <p:txBody>
          <a:bodyPr wrap="square">
            <a:spAutoFit/>
          </a:bodyPr>
          <a:lstStyle/>
          <a:p>
            <a:pPr algn="just"/>
            <a:r>
              <a:rPr lang="en-AU" dirty="0" smtClean="0">
                <a:latin typeface="Bookman Old Style" pitchFamily="18" charset="0"/>
              </a:rPr>
              <a:t>The LTLL project has been a very valuable tool within our school.</a:t>
            </a:r>
          </a:p>
          <a:p>
            <a:pPr algn="just"/>
            <a:r>
              <a:rPr lang="en-AU" dirty="0" smtClean="0">
                <a:latin typeface="Bookman Old Style" pitchFamily="18" charset="0"/>
              </a:rPr>
              <a:t>It has allowed us to look at our teaching practices, analyse what we are doing as a staff and focus on areas of need. </a:t>
            </a:r>
          </a:p>
          <a:p>
            <a:pPr algn="just"/>
            <a:r>
              <a:rPr lang="en-AU" dirty="0" smtClean="0">
                <a:latin typeface="Bookman Old Style" pitchFamily="18" charset="0"/>
              </a:rPr>
              <a:t>It has given staff the opportunity to work as a team and discuss whole school learning both formally and informally. </a:t>
            </a:r>
          </a:p>
          <a:p>
            <a:pPr algn="just"/>
            <a:r>
              <a:rPr lang="en-AU" dirty="0" smtClean="0">
                <a:latin typeface="Bookman Old Style" pitchFamily="18" charset="0"/>
              </a:rPr>
              <a:t>The LTLL project has taught us skills in identifying areas where we may need improvement and given us a process to make change in our school.</a:t>
            </a:r>
            <a:endParaRPr lang="en-AU" dirty="0">
              <a:latin typeface="Bookman Old Style"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a:bodyPr>
          <a:lstStyle/>
          <a:p>
            <a:r>
              <a:rPr lang="en-AU" sz="3600" dirty="0" smtClean="0">
                <a:solidFill>
                  <a:srgbClr val="C00000"/>
                </a:solidFill>
                <a:latin typeface="Bookman Old Style" pitchFamily="18" charset="0"/>
              </a:rPr>
              <a:t>What now?</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1268760"/>
            <a:ext cx="9144000" cy="5589240"/>
          </a:xfrm>
        </p:spPr>
        <p:txBody>
          <a:bodyPr>
            <a:normAutofit/>
          </a:bodyPr>
          <a:lstStyle/>
          <a:p>
            <a:endParaRPr lang="en-AU" sz="2000" dirty="0">
              <a:solidFill>
                <a:schemeClr val="tx1"/>
              </a:solidFill>
              <a:latin typeface="Bookman Old Style" pitchFamily="18" charset="0"/>
            </a:endParaRPr>
          </a:p>
          <a:p>
            <a:endParaRPr lang="en-AU" sz="2000" dirty="0">
              <a:solidFill>
                <a:schemeClr val="tx1"/>
              </a:solidFill>
              <a:latin typeface="Bookman Old Style" pitchFamily="18" charset="0"/>
            </a:endParaRPr>
          </a:p>
        </p:txBody>
      </p:sp>
      <p:sp>
        <p:nvSpPr>
          <p:cNvPr id="4" name="Rectangle 3"/>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sp>
        <p:nvSpPr>
          <p:cNvPr id="6" name="Rectangle 5"/>
          <p:cNvSpPr/>
          <p:nvPr/>
        </p:nvSpPr>
        <p:spPr>
          <a:xfrm>
            <a:off x="467544" y="1556792"/>
            <a:ext cx="8352928" cy="2123658"/>
          </a:xfrm>
          <a:prstGeom prst="rect">
            <a:avLst/>
          </a:prstGeom>
        </p:spPr>
        <p:txBody>
          <a:bodyPr wrap="square">
            <a:spAutoFit/>
          </a:bodyPr>
          <a:lstStyle/>
          <a:p>
            <a:pPr algn="ctr"/>
            <a:r>
              <a:rPr lang="en-AU" sz="2200" dirty="0" smtClean="0">
                <a:latin typeface="Bookman Old Style" pitchFamily="18" charset="0"/>
              </a:rPr>
              <a:t>We can celebrate as a staff our achievements thus far and continue to review the focus areas.</a:t>
            </a:r>
          </a:p>
          <a:p>
            <a:pPr algn="ctr"/>
            <a:endParaRPr lang="en-AU" sz="2200" dirty="0" smtClean="0">
              <a:latin typeface="Bookman Old Style" pitchFamily="18" charset="0"/>
            </a:endParaRPr>
          </a:p>
          <a:p>
            <a:pPr algn="ctr"/>
            <a:r>
              <a:rPr lang="en-AU" sz="2200" dirty="0" smtClean="0">
                <a:latin typeface="Bookman Old Style" pitchFamily="18" charset="0"/>
              </a:rPr>
              <a:t>We will continue to implement the use of technology in our programs, maintain student goals and tracking cards and strive to seek Professional Development in these areas. </a:t>
            </a:r>
            <a:endParaRPr lang="en-AU" sz="2200" dirty="0">
              <a:latin typeface="Bookman Old Style" pitchFamily="18" charset="0"/>
            </a:endParaRPr>
          </a:p>
        </p:txBody>
      </p:sp>
      <p:pic>
        <p:nvPicPr>
          <p:cNvPr id="5" name="Picture 2"/>
          <p:cNvPicPr>
            <a:picLocks noChangeAspect="1" noChangeArrowheads="1"/>
          </p:cNvPicPr>
          <p:nvPr/>
        </p:nvPicPr>
        <p:blipFill>
          <a:blip r:embed="rId4" cstate="print"/>
          <a:srcRect/>
          <a:stretch>
            <a:fillRect/>
          </a:stretch>
        </p:blipFill>
        <p:spPr bwMode="auto">
          <a:xfrm rot="16200000">
            <a:off x="3743362" y="740576"/>
            <a:ext cx="1644854" cy="877255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a:bodyPr>
          <a:lstStyle/>
          <a:p>
            <a:r>
              <a:rPr lang="en-AU" sz="3600" dirty="0" smtClean="0">
                <a:solidFill>
                  <a:srgbClr val="C00000"/>
                </a:solidFill>
                <a:latin typeface="Bookman Old Style" pitchFamily="18" charset="0"/>
              </a:rPr>
              <a:t>Identifying Red Light Areas</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1268760"/>
            <a:ext cx="9144000" cy="5589240"/>
          </a:xfrm>
        </p:spPr>
        <p:txBody>
          <a:bodyPr>
            <a:normAutofit/>
          </a:bodyPr>
          <a:lstStyle/>
          <a:p>
            <a:r>
              <a:rPr lang="en-AU" sz="2400" dirty="0" smtClean="0">
                <a:solidFill>
                  <a:schemeClr val="tx1"/>
                </a:solidFill>
                <a:latin typeface="Bookman Old Style" pitchFamily="18" charset="0"/>
              </a:rPr>
              <a:t>Using the red light process we identified a number of areas that we wanted to focus on for our LTLL project.</a:t>
            </a:r>
          </a:p>
          <a:p>
            <a:endParaRPr lang="en-AU" sz="2000" dirty="0">
              <a:solidFill>
                <a:schemeClr val="tx1"/>
              </a:solidFill>
              <a:latin typeface="Bookman Old Style" pitchFamily="18" charset="0"/>
            </a:endParaRPr>
          </a:p>
          <a:p>
            <a:r>
              <a:rPr lang="en-AU" sz="2000" dirty="0" smtClean="0">
                <a:solidFill>
                  <a:schemeClr val="tx1"/>
                </a:solidFill>
                <a:latin typeface="Bookman Old Style" pitchFamily="18" charset="0"/>
              </a:rPr>
              <a:t>The two areas which we identified as having red lights were;</a:t>
            </a:r>
          </a:p>
          <a:p>
            <a:endParaRPr lang="en-AU" sz="2000" dirty="0">
              <a:solidFill>
                <a:schemeClr val="tx1"/>
              </a:solidFill>
              <a:latin typeface="Bookman Old Style" pitchFamily="18" charset="0"/>
            </a:endParaRPr>
          </a:p>
          <a:p>
            <a:r>
              <a:rPr lang="en-AU" sz="2000" b="1" dirty="0" smtClean="0">
                <a:solidFill>
                  <a:schemeClr val="tx1"/>
                </a:solidFill>
                <a:latin typeface="Bookman Old Style" pitchFamily="18" charset="0"/>
              </a:rPr>
              <a:t>Authentic Learning (Organising for Learning)</a:t>
            </a:r>
          </a:p>
          <a:p>
            <a:r>
              <a:rPr lang="en-AU" sz="2000" b="1" dirty="0" smtClean="0">
                <a:solidFill>
                  <a:schemeClr val="tx1"/>
                </a:solidFill>
                <a:latin typeface="Bookman Old Style" pitchFamily="18" charset="0"/>
              </a:rPr>
              <a:t>Uses technology to support teaching and learning</a:t>
            </a:r>
          </a:p>
          <a:p>
            <a:endParaRPr lang="en-AU" sz="2000" dirty="0">
              <a:solidFill>
                <a:schemeClr val="tx1"/>
              </a:solidFill>
              <a:latin typeface="Bookman Old Style" pitchFamily="18" charset="0"/>
            </a:endParaRPr>
          </a:p>
          <a:p>
            <a:r>
              <a:rPr lang="en-AU" sz="2000" dirty="0" smtClean="0">
                <a:solidFill>
                  <a:schemeClr val="tx1"/>
                </a:solidFill>
                <a:latin typeface="Bookman Old Style" pitchFamily="18" charset="0"/>
              </a:rPr>
              <a:t>and</a:t>
            </a:r>
          </a:p>
          <a:p>
            <a:endParaRPr lang="en-AU" sz="2000" dirty="0">
              <a:solidFill>
                <a:schemeClr val="tx1"/>
              </a:solidFill>
              <a:latin typeface="Bookman Old Style" pitchFamily="18" charset="0"/>
            </a:endParaRPr>
          </a:p>
          <a:p>
            <a:r>
              <a:rPr lang="en-AU" sz="2000" b="1" dirty="0" smtClean="0">
                <a:solidFill>
                  <a:schemeClr val="tx1"/>
                </a:solidFill>
                <a:latin typeface="Bookman Old Style" pitchFamily="18" charset="0"/>
              </a:rPr>
              <a:t>Authentic Learning (Student Engagement)</a:t>
            </a:r>
          </a:p>
          <a:p>
            <a:r>
              <a:rPr lang="en-AU" sz="2000" b="1" dirty="0" smtClean="0">
                <a:solidFill>
                  <a:schemeClr val="tx1"/>
                </a:solidFill>
                <a:latin typeface="Bookman Old Style" pitchFamily="18" charset="0"/>
              </a:rPr>
              <a:t>Explicitly focused on goals</a:t>
            </a:r>
          </a:p>
          <a:p>
            <a:endParaRPr lang="en-AU" sz="2000" dirty="0">
              <a:solidFill>
                <a:schemeClr val="tx1"/>
              </a:solidFill>
              <a:latin typeface="Bookman Old Style" pitchFamily="18" charset="0"/>
            </a:endParaRPr>
          </a:p>
          <a:p>
            <a:endParaRPr lang="en-AU" sz="2000" dirty="0">
              <a:solidFill>
                <a:schemeClr val="tx1"/>
              </a:solidFill>
              <a:latin typeface="Bookman Old Style" pitchFamily="18" charset="0"/>
            </a:endParaRPr>
          </a:p>
        </p:txBody>
      </p:sp>
      <p:sp>
        <p:nvSpPr>
          <p:cNvPr id="4" name="Rectangle 3"/>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a:bodyPr>
          <a:lstStyle/>
          <a:p>
            <a:r>
              <a:rPr lang="en-AU" sz="3600" dirty="0" smtClean="0">
                <a:solidFill>
                  <a:srgbClr val="C00000"/>
                </a:solidFill>
                <a:latin typeface="Bookman Old Style" pitchFamily="18" charset="0"/>
              </a:rPr>
              <a:t>FOCUS 1</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836712"/>
            <a:ext cx="9144000" cy="6021288"/>
          </a:xfrm>
        </p:spPr>
        <p:txBody>
          <a:bodyPr>
            <a:normAutofit fontScale="85000" lnSpcReduction="10000"/>
          </a:bodyPr>
          <a:lstStyle/>
          <a:p>
            <a:r>
              <a:rPr lang="en-AU" sz="3600" dirty="0" smtClean="0">
                <a:solidFill>
                  <a:schemeClr val="tx1"/>
                </a:solidFill>
                <a:latin typeface="Bookman Old Style" pitchFamily="18" charset="0"/>
              </a:rPr>
              <a:t>Authentic Learning </a:t>
            </a:r>
          </a:p>
          <a:p>
            <a:r>
              <a:rPr lang="en-AU" sz="2000" dirty="0" smtClean="0">
                <a:solidFill>
                  <a:schemeClr val="tx1"/>
                </a:solidFill>
                <a:latin typeface="Bookman Old Style" pitchFamily="18" charset="0"/>
              </a:rPr>
              <a:t>Organising for Learning</a:t>
            </a:r>
            <a:endParaRPr lang="en-AU" dirty="0" smtClean="0">
              <a:solidFill>
                <a:schemeClr val="tx1"/>
              </a:solidFill>
              <a:latin typeface="Bookman Old Style" pitchFamily="18" charset="0"/>
            </a:endParaRPr>
          </a:p>
          <a:p>
            <a:r>
              <a:rPr lang="en-AU" dirty="0" smtClean="0">
                <a:solidFill>
                  <a:schemeClr val="tx1"/>
                </a:solidFill>
                <a:latin typeface="Bookman Old Style" pitchFamily="18" charset="0"/>
              </a:rPr>
              <a:t>Using technology to support teaching and learning</a:t>
            </a:r>
            <a:endParaRPr lang="en-AU" sz="2000" dirty="0">
              <a:solidFill>
                <a:schemeClr val="tx1"/>
              </a:solidFill>
              <a:latin typeface="Bookman Old Style" pitchFamily="18" charset="0"/>
            </a:endParaRPr>
          </a:p>
          <a:p>
            <a:r>
              <a:rPr lang="en-AU" sz="2000" dirty="0" smtClean="0">
                <a:solidFill>
                  <a:schemeClr val="tx1"/>
                </a:solidFill>
                <a:latin typeface="Bookman Old Style" pitchFamily="18" charset="0"/>
              </a:rPr>
              <a:t>We wanted to make this change to increase the use of technology in class based learning activities.</a:t>
            </a:r>
          </a:p>
          <a:p>
            <a:endParaRPr lang="en-AU" sz="1900" dirty="0" smtClean="0">
              <a:solidFill>
                <a:schemeClr val="tx1"/>
              </a:solidFill>
              <a:latin typeface="Bookman Old Style" pitchFamily="18" charset="0"/>
            </a:endParaRPr>
          </a:p>
          <a:p>
            <a:pPr algn="l"/>
            <a:r>
              <a:rPr lang="en-AU" sz="1900" dirty="0" smtClean="0">
                <a:solidFill>
                  <a:schemeClr val="tx1"/>
                </a:solidFill>
                <a:latin typeface="Bookman Old Style" pitchFamily="18" charset="0"/>
              </a:rPr>
              <a:t>Our first focus indicator was Authentic Learning. </a:t>
            </a:r>
          </a:p>
          <a:p>
            <a:pPr algn="l"/>
            <a:endParaRPr lang="en-AU" sz="1900" dirty="0" smtClean="0">
              <a:solidFill>
                <a:schemeClr val="tx1"/>
              </a:solidFill>
              <a:latin typeface="Bookman Old Style" pitchFamily="18" charset="0"/>
            </a:endParaRPr>
          </a:p>
          <a:p>
            <a:pPr algn="l"/>
            <a:r>
              <a:rPr lang="en-AU" sz="1900" dirty="0" smtClean="0">
                <a:solidFill>
                  <a:schemeClr val="tx1"/>
                </a:solidFill>
                <a:latin typeface="Bookman Old Style" pitchFamily="18" charset="0"/>
              </a:rPr>
              <a:t>Authentic Learning is the very heart of Catholic Schools. It is the biggest demonstration of the moral purpose which is captured in its vision of transformed learners. Authentic Learning requires a quality learning environment. </a:t>
            </a:r>
          </a:p>
          <a:p>
            <a:pPr algn="l"/>
            <a:endParaRPr lang="en-AU" sz="1900" dirty="0" smtClean="0">
              <a:solidFill>
                <a:schemeClr val="tx1"/>
              </a:solidFill>
              <a:latin typeface="Bookman Old Style" pitchFamily="18" charset="0"/>
            </a:endParaRPr>
          </a:p>
          <a:p>
            <a:pPr algn="l"/>
            <a:r>
              <a:rPr lang="en-AU" sz="1900" dirty="0" smtClean="0">
                <a:solidFill>
                  <a:schemeClr val="tx1"/>
                </a:solidFill>
                <a:latin typeface="Bookman Old Style" pitchFamily="18" charset="0"/>
              </a:rPr>
              <a:t>The area we identified as a red light was organising for learning with our major focus as ‘Using technology to support teaching and learning’. </a:t>
            </a:r>
          </a:p>
          <a:p>
            <a:pPr algn="l"/>
            <a:endParaRPr lang="en-AU" sz="1900" dirty="0" smtClean="0">
              <a:solidFill>
                <a:schemeClr val="tx1"/>
              </a:solidFill>
              <a:latin typeface="Bookman Old Style" pitchFamily="18" charset="0"/>
            </a:endParaRPr>
          </a:p>
          <a:p>
            <a:pPr algn="l"/>
            <a:r>
              <a:rPr lang="en-AU" sz="1900" dirty="0" smtClean="0">
                <a:solidFill>
                  <a:schemeClr val="tx1"/>
                </a:solidFill>
                <a:latin typeface="Bookman Old Style" pitchFamily="18" charset="0"/>
              </a:rPr>
              <a:t>We identified this need as a red light because the current school technology infrastructure was out of date and not readily accessible to staff and students. Software was also out of date and not inline with current learning outcomes. </a:t>
            </a:r>
          </a:p>
          <a:p>
            <a:pPr algn="l"/>
            <a:r>
              <a:rPr lang="en-AU" sz="1900" dirty="0" smtClean="0">
                <a:solidFill>
                  <a:schemeClr val="tx1"/>
                </a:solidFill>
                <a:latin typeface="Bookman Old Style" pitchFamily="18" charset="0"/>
              </a:rPr>
              <a:t>Although 2 classrooms were fitted with </a:t>
            </a:r>
            <a:r>
              <a:rPr lang="en-AU" sz="1900" dirty="0" err="1" smtClean="0">
                <a:solidFill>
                  <a:schemeClr val="tx1"/>
                </a:solidFill>
                <a:latin typeface="Bookman Old Style" pitchFamily="18" charset="0"/>
              </a:rPr>
              <a:t>Activeboards</a:t>
            </a:r>
            <a:r>
              <a:rPr lang="en-AU" sz="1900" dirty="0" smtClean="0">
                <a:solidFill>
                  <a:schemeClr val="tx1"/>
                </a:solidFill>
                <a:latin typeface="Bookman Old Style" pitchFamily="18" charset="0"/>
              </a:rPr>
              <a:t> and a number of desktop computers, inadequate hardware and lack of teacher training restricted the pedagogical practice and student engagement.</a:t>
            </a:r>
          </a:p>
          <a:p>
            <a:endParaRPr lang="en-AU" sz="2000" dirty="0" smtClean="0">
              <a:solidFill>
                <a:schemeClr val="tx1"/>
              </a:solidFill>
              <a:latin typeface="Bookman Old Style" pitchFamily="18" charset="0"/>
            </a:endParaRPr>
          </a:p>
          <a:p>
            <a:endParaRPr lang="en-AU" sz="2000" dirty="0">
              <a:solidFill>
                <a:schemeClr val="tx1"/>
              </a:solidFill>
              <a:latin typeface="Bookman Old Style" pitchFamily="18" charset="0"/>
            </a:endParaRPr>
          </a:p>
          <a:p>
            <a:endParaRPr lang="en-AU" sz="2000" dirty="0">
              <a:solidFill>
                <a:schemeClr val="tx1"/>
              </a:solidFill>
              <a:latin typeface="Bookman Old Style" pitchFamily="18" charset="0"/>
            </a:endParaRPr>
          </a:p>
        </p:txBody>
      </p:sp>
      <p:sp>
        <p:nvSpPr>
          <p:cNvPr id="5" name="Rectangle 4"/>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a:bodyPr>
          <a:lstStyle/>
          <a:p>
            <a:r>
              <a:rPr lang="en-AU" sz="3600" dirty="0" smtClean="0">
                <a:solidFill>
                  <a:srgbClr val="C00000"/>
                </a:solidFill>
                <a:latin typeface="Bookman Old Style" pitchFamily="18" charset="0"/>
              </a:rPr>
              <a:t>FOCUS 1</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908720"/>
            <a:ext cx="9144000" cy="5949280"/>
          </a:xfrm>
        </p:spPr>
        <p:txBody>
          <a:bodyPr>
            <a:normAutofit/>
          </a:bodyPr>
          <a:lstStyle/>
          <a:p>
            <a:r>
              <a:rPr lang="en-AU" dirty="0" smtClean="0">
                <a:solidFill>
                  <a:schemeClr val="tx1"/>
                </a:solidFill>
                <a:latin typeface="Bookman Old Style" pitchFamily="18" charset="0"/>
              </a:rPr>
              <a:t>What did we set out to do and why?</a:t>
            </a:r>
          </a:p>
          <a:p>
            <a:pPr algn="l"/>
            <a:endParaRPr lang="en-AU" sz="2200" dirty="0" smtClean="0">
              <a:solidFill>
                <a:schemeClr val="tx1"/>
              </a:solidFill>
            </a:endParaRPr>
          </a:p>
          <a:p>
            <a:pPr algn="l"/>
            <a:r>
              <a:rPr lang="en-AU" sz="2200" dirty="0" smtClean="0">
                <a:solidFill>
                  <a:schemeClr val="tx1"/>
                </a:solidFill>
                <a:latin typeface="Bookman Old Style" pitchFamily="18" charset="0"/>
              </a:rPr>
              <a:t>We devised an action plan to achieve a green light in this area. The plan involved a number of steps. </a:t>
            </a:r>
          </a:p>
          <a:p>
            <a:pPr marL="1612900" lvl="0" algn="l">
              <a:buFont typeface="Arial" pitchFamily="34" charset="0"/>
              <a:buChar char="•"/>
            </a:pPr>
            <a:r>
              <a:rPr lang="en-AU" sz="2200" dirty="0" smtClean="0">
                <a:solidFill>
                  <a:schemeClr val="tx1"/>
                </a:solidFill>
                <a:latin typeface="Bookman Old Style" pitchFamily="18" charset="0"/>
              </a:rPr>
              <a:t>Maintain </a:t>
            </a:r>
            <a:r>
              <a:rPr lang="en-AU" sz="2200" dirty="0" err="1" smtClean="0">
                <a:solidFill>
                  <a:schemeClr val="tx1"/>
                </a:solidFill>
                <a:latin typeface="Bookman Old Style" pitchFamily="18" charset="0"/>
              </a:rPr>
              <a:t>Activeboards</a:t>
            </a:r>
            <a:r>
              <a:rPr lang="en-AU" sz="2200" dirty="0" smtClean="0">
                <a:solidFill>
                  <a:schemeClr val="tx1"/>
                </a:solidFill>
                <a:latin typeface="Bookman Old Style" pitchFamily="18" charset="0"/>
              </a:rPr>
              <a:t> </a:t>
            </a:r>
          </a:p>
          <a:p>
            <a:pPr marL="1612900" lvl="0" algn="l">
              <a:buFont typeface="Arial" pitchFamily="34" charset="0"/>
              <a:buChar char="•"/>
            </a:pPr>
            <a:r>
              <a:rPr lang="en-AU" sz="2200" dirty="0" smtClean="0">
                <a:solidFill>
                  <a:schemeClr val="tx1"/>
                </a:solidFill>
                <a:latin typeface="Bookman Old Style" pitchFamily="18" charset="0"/>
              </a:rPr>
              <a:t>Maintain classroom desktop computers</a:t>
            </a:r>
          </a:p>
          <a:p>
            <a:pPr marL="1612900" lvl="0" algn="l">
              <a:buFont typeface="Arial" pitchFamily="34" charset="0"/>
              <a:buChar char="•"/>
            </a:pPr>
            <a:r>
              <a:rPr lang="en-AU" sz="2200" dirty="0" smtClean="0">
                <a:solidFill>
                  <a:schemeClr val="tx1"/>
                </a:solidFill>
                <a:latin typeface="Bookman Old Style" pitchFamily="18" charset="0"/>
              </a:rPr>
              <a:t>Purchase additional software</a:t>
            </a:r>
          </a:p>
          <a:p>
            <a:pPr marL="1612900" lvl="0" algn="l">
              <a:buFont typeface="Arial" pitchFamily="34" charset="0"/>
              <a:buChar char="•"/>
            </a:pPr>
            <a:r>
              <a:rPr lang="en-AU" sz="2200" dirty="0" smtClean="0">
                <a:solidFill>
                  <a:schemeClr val="tx1"/>
                </a:solidFill>
                <a:latin typeface="Bookman Old Style" pitchFamily="18" charset="0"/>
              </a:rPr>
              <a:t>Investigate the upgrade of hardware</a:t>
            </a:r>
          </a:p>
          <a:p>
            <a:pPr marL="1612900" lvl="0" algn="l">
              <a:buFont typeface="Arial" pitchFamily="34" charset="0"/>
              <a:buChar char="•"/>
            </a:pPr>
            <a:r>
              <a:rPr lang="en-AU" sz="2200" dirty="0" smtClean="0">
                <a:solidFill>
                  <a:schemeClr val="tx1"/>
                </a:solidFill>
                <a:latin typeface="Bookman Old Style" pitchFamily="18" charset="0"/>
              </a:rPr>
              <a:t>Promethium training to staff</a:t>
            </a:r>
          </a:p>
          <a:p>
            <a:pPr marL="1612900" lvl="0" algn="l">
              <a:buFont typeface="Arial" pitchFamily="34" charset="0"/>
              <a:buChar char="•"/>
            </a:pPr>
            <a:r>
              <a:rPr lang="en-AU" sz="2200" dirty="0" smtClean="0">
                <a:solidFill>
                  <a:schemeClr val="tx1"/>
                </a:solidFill>
                <a:latin typeface="Bookman Old Style" pitchFamily="18" charset="0"/>
              </a:rPr>
              <a:t>ICTT Release day scheduled</a:t>
            </a:r>
          </a:p>
          <a:p>
            <a:pPr marL="1612900" lvl="0" algn="l">
              <a:buFont typeface="Arial" pitchFamily="34" charset="0"/>
              <a:buChar char="•"/>
            </a:pPr>
            <a:r>
              <a:rPr lang="en-AU" sz="2200" dirty="0" smtClean="0">
                <a:solidFill>
                  <a:schemeClr val="tx1"/>
                </a:solidFill>
                <a:latin typeface="Bookman Old Style" pitchFamily="18" charset="0"/>
              </a:rPr>
              <a:t>Professional Development opportunities</a:t>
            </a:r>
          </a:p>
          <a:p>
            <a:pPr marL="1612900" lvl="0" algn="l">
              <a:buFont typeface="Arial" pitchFamily="34" charset="0"/>
              <a:buChar char="•"/>
            </a:pPr>
            <a:r>
              <a:rPr lang="en-AU" sz="2200" dirty="0" smtClean="0">
                <a:solidFill>
                  <a:schemeClr val="tx1"/>
                </a:solidFill>
                <a:latin typeface="Bookman Old Style" pitchFamily="18" charset="0"/>
              </a:rPr>
              <a:t>Develop scope and sequence for ICT</a:t>
            </a:r>
          </a:p>
          <a:p>
            <a:pPr marL="1612900" lvl="0" algn="l">
              <a:buFont typeface="Arial" pitchFamily="34" charset="0"/>
              <a:buChar char="•"/>
            </a:pPr>
            <a:r>
              <a:rPr lang="en-AU" sz="2200" dirty="0" smtClean="0">
                <a:solidFill>
                  <a:schemeClr val="tx1"/>
                </a:solidFill>
                <a:latin typeface="Bookman Old Style" pitchFamily="18" charset="0"/>
              </a:rPr>
              <a:t>Opportunities to visit other schools</a:t>
            </a:r>
          </a:p>
          <a:p>
            <a:endParaRPr lang="en-AU" sz="2200" dirty="0">
              <a:solidFill>
                <a:schemeClr val="tx1"/>
              </a:solidFill>
              <a:latin typeface="Bookman Old Style" pitchFamily="18" charset="0"/>
            </a:endParaRPr>
          </a:p>
        </p:txBody>
      </p:sp>
      <p:sp>
        <p:nvSpPr>
          <p:cNvPr id="4" name="Rectangle 3"/>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a:bodyPr>
          <a:lstStyle/>
          <a:p>
            <a:r>
              <a:rPr lang="en-AU" sz="3600" dirty="0" smtClean="0">
                <a:solidFill>
                  <a:srgbClr val="C00000"/>
                </a:solidFill>
                <a:latin typeface="Bookman Old Style" pitchFamily="18" charset="0"/>
              </a:rPr>
              <a:t>FOCUS 1</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836712"/>
            <a:ext cx="9144000" cy="6021288"/>
          </a:xfrm>
        </p:spPr>
        <p:txBody>
          <a:bodyPr>
            <a:normAutofit fontScale="25000" lnSpcReduction="20000"/>
          </a:bodyPr>
          <a:lstStyle/>
          <a:p>
            <a:r>
              <a:rPr lang="en-AU" sz="12800" dirty="0" smtClean="0">
                <a:solidFill>
                  <a:schemeClr val="tx1"/>
                </a:solidFill>
                <a:latin typeface="Bookman Old Style" pitchFamily="18" charset="0"/>
              </a:rPr>
              <a:t>What did we actually do?</a:t>
            </a:r>
          </a:p>
          <a:p>
            <a:pPr algn="l"/>
            <a:endParaRPr lang="en-AU" dirty="0" smtClean="0">
              <a:solidFill>
                <a:schemeClr val="tx1"/>
              </a:solidFill>
              <a:latin typeface="Bookman Old Style" pitchFamily="18" charset="0"/>
            </a:endParaRPr>
          </a:p>
          <a:p>
            <a:pPr algn="l"/>
            <a:r>
              <a:rPr lang="en-AU" sz="6000" dirty="0" smtClean="0">
                <a:solidFill>
                  <a:schemeClr val="tx1"/>
                </a:solidFill>
                <a:latin typeface="Bookman Old Style" pitchFamily="18" charset="0"/>
              </a:rPr>
              <a:t>After reviewing our plan we are happy with our progress but agree there is more to be done to </a:t>
            </a:r>
            <a:r>
              <a:rPr lang="en-AU" sz="6000" dirty="0" err="1" smtClean="0">
                <a:solidFill>
                  <a:schemeClr val="tx1"/>
                </a:solidFill>
                <a:latin typeface="Bookman Old Style" pitchFamily="18" charset="0"/>
              </a:rPr>
              <a:t>to</a:t>
            </a:r>
            <a:r>
              <a:rPr lang="en-AU" sz="6000" dirty="0" smtClean="0">
                <a:solidFill>
                  <a:schemeClr val="tx1"/>
                </a:solidFill>
                <a:latin typeface="Bookman Old Style" pitchFamily="18" charset="0"/>
              </a:rPr>
              <a:t> achieve a green light in this area.</a:t>
            </a:r>
          </a:p>
          <a:p>
            <a:pPr algn="l"/>
            <a:endParaRPr lang="en-AU" sz="6000" dirty="0" smtClean="0">
              <a:solidFill>
                <a:schemeClr val="tx1"/>
              </a:solidFill>
              <a:latin typeface="Bookman Old Style" pitchFamily="18" charset="0"/>
            </a:endParaRPr>
          </a:p>
          <a:p>
            <a:pPr algn="l"/>
            <a:r>
              <a:rPr lang="en-AU" sz="6000" dirty="0" smtClean="0">
                <a:solidFill>
                  <a:schemeClr val="tx1"/>
                </a:solidFill>
                <a:latin typeface="Bookman Old Style" pitchFamily="18" charset="0"/>
              </a:rPr>
              <a:t>From our original plan we have:</a:t>
            </a:r>
          </a:p>
          <a:p>
            <a:pPr marL="363538" lvl="0" algn="l"/>
            <a:r>
              <a:rPr lang="en-AU" sz="6000" dirty="0" smtClean="0">
                <a:solidFill>
                  <a:schemeClr val="tx1"/>
                </a:solidFill>
                <a:latin typeface="Bookman Old Style" pitchFamily="18" charset="0"/>
              </a:rPr>
              <a:t>Maintained </a:t>
            </a:r>
            <a:r>
              <a:rPr lang="en-AU" sz="6000" dirty="0" err="1" smtClean="0">
                <a:solidFill>
                  <a:schemeClr val="tx1"/>
                </a:solidFill>
                <a:latin typeface="Bookman Old Style" pitchFamily="18" charset="0"/>
              </a:rPr>
              <a:t>Activeboards</a:t>
            </a:r>
            <a:r>
              <a:rPr lang="en-AU" sz="6000" dirty="0" smtClean="0">
                <a:solidFill>
                  <a:schemeClr val="tx1"/>
                </a:solidFill>
                <a:latin typeface="Bookman Old Style" pitchFamily="18" charset="0"/>
              </a:rPr>
              <a:t>  </a:t>
            </a:r>
          </a:p>
          <a:p>
            <a:pPr marL="712788" lvl="1" algn="l"/>
            <a:r>
              <a:rPr lang="en-AU" sz="6000" dirty="0" smtClean="0">
                <a:solidFill>
                  <a:schemeClr val="tx1"/>
                </a:solidFill>
                <a:latin typeface="Bookman Old Style" pitchFamily="18" charset="0"/>
              </a:rPr>
              <a:t>All classrooms now have permanent </a:t>
            </a:r>
            <a:r>
              <a:rPr lang="en-AU" sz="6000" dirty="0" err="1" smtClean="0">
                <a:solidFill>
                  <a:schemeClr val="tx1"/>
                </a:solidFill>
                <a:latin typeface="Bookman Old Style" pitchFamily="18" charset="0"/>
              </a:rPr>
              <a:t>Activeboards</a:t>
            </a:r>
            <a:r>
              <a:rPr lang="en-AU" sz="6000" dirty="0" smtClean="0">
                <a:solidFill>
                  <a:schemeClr val="tx1"/>
                </a:solidFill>
                <a:latin typeface="Bookman Old Style" pitchFamily="18" charset="0"/>
              </a:rPr>
              <a:t> and laptops attached. Software has been updated on all computers. </a:t>
            </a:r>
          </a:p>
          <a:p>
            <a:pPr marL="363538" lvl="0" algn="l"/>
            <a:r>
              <a:rPr lang="en-AU" sz="6000" dirty="0" smtClean="0">
                <a:solidFill>
                  <a:schemeClr val="tx1"/>
                </a:solidFill>
                <a:latin typeface="Bookman Old Style" pitchFamily="18" charset="0"/>
              </a:rPr>
              <a:t>Maintained classroom desktop computers</a:t>
            </a:r>
          </a:p>
          <a:p>
            <a:pPr marL="712788" lvl="1" algn="l"/>
            <a:r>
              <a:rPr lang="en-AU" sz="6000" dirty="0" smtClean="0">
                <a:solidFill>
                  <a:schemeClr val="tx1"/>
                </a:solidFill>
                <a:latin typeface="Bookman Old Style" pitchFamily="18" charset="0"/>
              </a:rPr>
              <a:t> The 18 second hand classroom computers have been replaces with 24 new machines. This means that each classroom has 8 desktop computers and a network printer. </a:t>
            </a:r>
          </a:p>
          <a:p>
            <a:pPr marL="363538" lvl="0" algn="l"/>
            <a:r>
              <a:rPr lang="en-AU" sz="6000" dirty="0" smtClean="0">
                <a:solidFill>
                  <a:schemeClr val="tx1"/>
                </a:solidFill>
                <a:latin typeface="Bookman Old Style" pitchFamily="18" charset="0"/>
              </a:rPr>
              <a:t>Purchased additional software</a:t>
            </a:r>
          </a:p>
          <a:p>
            <a:pPr marL="712788" lvl="1" algn="l"/>
            <a:r>
              <a:rPr lang="en-AU" sz="6000" dirty="0" smtClean="0">
                <a:solidFill>
                  <a:schemeClr val="tx1"/>
                </a:solidFill>
                <a:latin typeface="Bookman Old Style" pitchFamily="18" charset="0"/>
              </a:rPr>
              <a:t>Some software we have purchased include; Jolly Phonics interactive whiteboard, rainforest maths, stepping stones maths, </a:t>
            </a:r>
            <a:r>
              <a:rPr lang="en-AU" sz="6000" dirty="0" err="1" smtClean="0">
                <a:solidFill>
                  <a:schemeClr val="tx1"/>
                </a:solidFill>
                <a:latin typeface="Bookman Old Style" pitchFamily="18" charset="0"/>
              </a:rPr>
              <a:t>Mathletics</a:t>
            </a:r>
            <a:r>
              <a:rPr lang="en-AU" sz="6000" dirty="0" smtClean="0">
                <a:solidFill>
                  <a:schemeClr val="tx1"/>
                </a:solidFill>
                <a:latin typeface="Bookman Old Style" pitchFamily="18" charset="0"/>
              </a:rPr>
              <a:t>, targeting grammar interactive, targeting text types, spelling city and numerous </a:t>
            </a:r>
            <a:r>
              <a:rPr lang="en-AU" sz="6000" dirty="0" err="1" smtClean="0">
                <a:solidFill>
                  <a:schemeClr val="tx1"/>
                </a:solidFill>
                <a:latin typeface="Bookman Old Style" pitchFamily="18" charset="0"/>
              </a:rPr>
              <a:t>ipad</a:t>
            </a:r>
            <a:r>
              <a:rPr lang="en-AU" sz="6000" dirty="0" smtClean="0">
                <a:solidFill>
                  <a:schemeClr val="tx1"/>
                </a:solidFill>
                <a:latin typeface="Bookman Old Style" pitchFamily="18" charset="0"/>
              </a:rPr>
              <a:t> apps. </a:t>
            </a:r>
          </a:p>
          <a:p>
            <a:pPr marL="363538" lvl="0" algn="l"/>
            <a:r>
              <a:rPr lang="en-AU" sz="6000" dirty="0" smtClean="0">
                <a:solidFill>
                  <a:schemeClr val="tx1"/>
                </a:solidFill>
                <a:latin typeface="Bookman Old Style" pitchFamily="18" charset="0"/>
              </a:rPr>
              <a:t>Investigated the upgrade of hardware</a:t>
            </a:r>
          </a:p>
          <a:p>
            <a:pPr marL="712788" lvl="1" algn="l"/>
            <a:r>
              <a:rPr lang="en-AU" sz="6000" dirty="0" smtClean="0">
                <a:solidFill>
                  <a:schemeClr val="tx1"/>
                </a:solidFill>
                <a:latin typeface="Bookman Old Style" pitchFamily="18" charset="0"/>
              </a:rPr>
              <a:t>As we are part of National Partnership Program we have been able to purchase new hardware to increase the use of technology in class based learning activities. The hardware upgrades include:</a:t>
            </a:r>
          </a:p>
          <a:p>
            <a:pPr marL="1519238" lvl="2" algn="l">
              <a:tabLst>
                <a:tab pos="4397375" algn="l"/>
              </a:tabLst>
            </a:pPr>
            <a:r>
              <a:rPr lang="en-AU" sz="6000" dirty="0" smtClean="0">
                <a:solidFill>
                  <a:schemeClr val="tx1"/>
                </a:solidFill>
                <a:latin typeface="Bookman Old Style" pitchFamily="18" charset="0"/>
              </a:rPr>
              <a:t>-1x 48 port switch	-3 </a:t>
            </a:r>
            <a:r>
              <a:rPr lang="en-AU" sz="6000" dirty="0" err="1" smtClean="0">
                <a:solidFill>
                  <a:schemeClr val="tx1"/>
                </a:solidFill>
                <a:latin typeface="Bookman Old Style" pitchFamily="18" charset="0"/>
              </a:rPr>
              <a:t>ipods</a:t>
            </a:r>
            <a:r>
              <a:rPr lang="en-AU" sz="6000" dirty="0" smtClean="0">
                <a:solidFill>
                  <a:schemeClr val="tx1"/>
                </a:solidFill>
                <a:latin typeface="Bookman Old Style" pitchFamily="18" charset="0"/>
              </a:rPr>
              <a:t> </a:t>
            </a:r>
          </a:p>
          <a:p>
            <a:pPr marL="1519238" lvl="2" algn="l">
              <a:tabLst>
                <a:tab pos="4397375" algn="l"/>
              </a:tabLst>
            </a:pPr>
            <a:r>
              <a:rPr lang="en-AU" sz="6000" dirty="0" smtClean="0">
                <a:solidFill>
                  <a:schemeClr val="tx1"/>
                </a:solidFill>
                <a:latin typeface="Bookman Old Style" pitchFamily="18" charset="0"/>
              </a:rPr>
              <a:t>-2x wireless switch	-25 desktop computers and monitors</a:t>
            </a:r>
          </a:p>
          <a:p>
            <a:pPr marL="1519238" lvl="2" algn="l">
              <a:tabLst>
                <a:tab pos="4397375" algn="l"/>
              </a:tabLst>
            </a:pPr>
            <a:r>
              <a:rPr lang="en-AU" sz="6000" dirty="0" smtClean="0">
                <a:solidFill>
                  <a:schemeClr val="tx1"/>
                </a:solidFill>
                <a:latin typeface="Bookman Old Style" pitchFamily="18" charset="0"/>
              </a:rPr>
              <a:t>-25 MS 7 office	-3 x network printers</a:t>
            </a:r>
          </a:p>
          <a:p>
            <a:pPr marL="1519238" lvl="2" algn="l">
              <a:tabLst>
                <a:tab pos="4397375" algn="l"/>
              </a:tabLst>
            </a:pPr>
            <a:r>
              <a:rPr lang="en-AU" sz="6000" dirty="0" smtClean="0">
                <a:solidFill>
                  <a:schemeClr val="tx1"/>
                </a:solidFill>
                <a:latin typeface="Bookman Old Style" pitchFamily="18" charset="0"/>
              </a:rPr>
              <a:t>-32 Active Expressions	-3 headphone/microphone sets</a:t>
            </a:r>
          </a:p>
          <a:p>
            <a:pPr marL="1519238" lvl="2" algn="l">
              <a:tabLst>
                <a:tab pos="4397375" algn="l"/>
              </a:tabLst>
            </a:pPr>
            <a:r>
              <a:rPr lang="en-AU" sz="6000" dirty="0" smtClean="0">
                <a:solidFill>
                  <a:schemeClr val="tx1"/>
                </a:solidFill>
                <a:latin typeface="Bookman Old Style" pitchFamily="18" charset="0"/>
              </a:rPr>
              <a:t>-8 listening post	-1 Sony </a:t>
            </a:r>
            <a:r>
              <a:rPr lang="en-AU" sz="6000" dirty="0" err="1" smtClean="0">
                <a:solidFill>
                  <a:schemeClr val="tx1"/>
                </a:solidFill>
                <a:latin typeface="Bookman Old Style" pitchFamily="18" charset="0"/>
              </a:rPr>
              <a:t>Bloggie</a:t>
            </a:r>
            <a:r>
              <a:rPr lang="en-AU" sz="6000" dirty="0" smtClean="0">
                <a:solidFill>
                  <a:schemeClr val="tx1"/>
                </a:solidFill>
                <a:latin typeface="Bookman Old Style" pitchFamily="18" charset="0"/>
              </a:rPr>
              <a:t> HD Video Camera	</a:t>
            </a:r>
          </a:p>
          <a:p>
            <a:pPr marL="1519238" lvl="2" algn="l">
              <a:tabLst>
                <a:tab pos="4397375" algn="l"/>
              </a:tabLst>
            </a:pPr>
            <a:r>
              <a:rPr lang="en-AU" sz="6000" dirty="0" smtClean="0">
                <a:solidFill>
                  <a:schemeClr val="tx1"/>
                </a:solidFill>
                <a:latin typeface="Bookman Old Style" pitchFamily="18" charset="0"/>
              </a:rPr>
              <a:t>-3 Wireless Mouse &amp; Keyboard	-10 </a:t>
            </a:r>
            <a:r>
              <a:rPr lang="en-AU" sz="6000" dirty="0" err="1" smtClean="0">
                <a:solidFill>
                  <a:schemeClr val="tx1"/>
                </a:solidFill>
                <a:latin typeface="Bookman Old Style" pitchFamily="18" charset="0"/>
              </a:rPr>
              <a:t>ipads</a:t>
            </a:r>
            <a:r>
              <a:rPr lang="en-AU" sz="6000" dirty="0" smtClean="0">
                <a:solidFill>
                  <a:schemeClr val="tx1"/>
                </a:solidFill>
                <a:latin typeface="Bookman Old Style" pitchFamily="18" charset="0"/>
              </a:rPr>
              <a:t> </a:t>
            </a:r>
          </a:p>
          <a:p>
            <a:pPr marL="1519238" lvl="2" algn="l">
              <a:tabLst>
                <a:tab pos="4397375" algn="l"/>
              </a:tabLst>
            </a:pPr>
            <a:r>
              <a:rPr lang="en-AU" sz="6000" dirty="0" smtClean="0">
                <a:solidFill>
                  <a:schemeClr val="tx1"/>
                </a:solidFill>
                <a:latin typeface="Bookman Old Style" pitchFamily="18" charset="0"/>
              </a:rPr>
              <a:t>-Classroom headphones </a:t>
            </a:r>
          </a:p>
        </p:txBody>
      </p:sp>
      <p:sp>
        <p:nvSpPr>
          <p:cNvPr id="4" name="Rectangle 3"/>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a:bodyPr>
          <a:lstStyle/>
          <a:p>
            <a:r>
              <a:rPr lang="en-AU" sz="3600" dirty="0" smtClean="0">
                <a:solidFill>
                  <a:srgbClr val="C00000"/>
                </a:solidFill>
                <a:latin typeface="Bookman Old Style" pitchFamily="18" charset="0"/>
              </a:rPr>
              <a:t>FOCUS 1</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980728"/>
            <a:ext cx="9144000" cy="5877272"/>
          </a:xfrm>
        </p:spPr>
        <p:txBody>
          <a:bodyPr>
            <a:normAutofit/>
          </a:bodyPr>
          <a:lstStyle/>
          <a:p>
            <a:pPr lvl="0" algn="l"/>
            <a:r>
              <a:rPr lang="en-AU" sz="1600" dirty="0" smtClean="0">
                <a:solidFill>
                  <a:schemeClr val="tx1"/>
                </a:solidFill>
                <a:latin typeface="Bookman Old Style" pitchFamily="18" charset="0"/>
              </a:rPr>
              <a:t>Cont.</a:t>
            </a:r>
          </a:p>
          <a:p>
            <a:pPr marL="363538" lvl="0" algn="l"/>
            <a:r>
              <a:rPr lang="en-AU" sz="1500" dirty="0" smtClean="0">
                <a:solidFill>
                  <a:schemeClr val="tx1"/>
                </a:solidFill>
                <a:latin typeface="Bookman Old Style" pitchFamily="18" charset="0"/>
              </a:rPr>
              <a:t>Trained  staff in active software</a:t>
            </a:r>
          </a:p>
          <a:p>
            <a:pPr marL="712788" lvl="1" algn="l"/>
            <a:r>
              <a:rPr lang="en-AU" sz="1500" dirty="0" smtClean="0">
                <a:solidFill>
                  <a:schemeClr val="tx1"/>
                </a:solidFill>
                <a:latin typeface="Bookman Old Style" pitchFamily="18" charset="0"/>
              </a:rPr>
              <a:t>The Lead Teacher has conducted training of all teaching staff in term 3, 2010 on </a:t>
            </a:r>
            <a:r>
              <a:rPr lang="en-AU" sz="1500" dirty="0" err="1" smtClean="0">
                <a:solidFill>
                  <a:schemeClr val="tx1"/>
                </a:solidFill>
                <a:latin typeface="Bookman Old Style" pitchFamily="18" charset="0"/>
              </a:rPr>
              <a:t>ActiveInspire</a:t>
            </a:r>
            <a:r>
              <a:rPr lang="en-AU" sz="1500" dirty="0" smtClean="0">
                <a:solidFill>
                  <a:schemeClr val="tx1"/>
                </a:solidFill>
                <a:latin typeface="Bookman Old Style" pitchFamily="18" charset="0"/>
              </a:rPr>
              <a:t> and training on </a:t>
            </a:r>
            <a:r>
              <a:rPr lang="en-AU" sz="1500" dirty="0" err="1" smtClean="0">
                <a:solidFill>
                  <a:schemeClr val="tx1"/>
                </a:solidFill>
                <a:latin typeface="Bookman Old Style" pitchFamily="18" charset="0"/>
              </a:rPr>
              <a:t>Activexpressions</a:t>
            </a:r>
            <a:r>
              <a:rPr lang="en-AU" sz="1500" dirty="0" smtClean="0">
                <a:solidFill>
                  <a:schemeClr val="tx1"/>
                </a:solidFill>
                <a:latin typeface="Bookman Old Style" pitchFamily="18" charset="0"/>
              </a:rPr>
              <a:t> in term 2, 2011. Training needs to be ongoing to ensure all staff are utilising the equipment effectively. </a:t>
            </a:r>
          </a:p>
          <a:p>
            <a:pPr marL="363538" lvl="0" algn="l"/>
            <a:r>
              <a:rPr lang="en-AU" sz="1500" dirty="0" smtClean="0">
                <a:solidFill>
                  <a:schemeClr val="tx1"/>
                </a:solidFill>
                <a:latin typeface="Bookman Old Style" pitchFamily="18" charset="0"/>
              </a:rPr>
              <a:t>Scheduled an ICTT Release day</a:t>
            </a:r>
          </a:p>
          <a:p>
            <a:pPr marL="712788" lvl="1" algn="l"/>
            <a:r>
              <a:rPr lang="en-AU" sz="1500" dirty="0" smtClean="0">
                <a:solidFill>
                  <a:schemeClr val="tx1"/>
                </a:solidFill>
                <a:latin typeface="Bookman Old Style" pitchFamily="18" charset="0"/>
              </a:rPr>
              <a:t>ICTT days have been scheduled for Mondays. Classroom teacher ICT release days have not been allocated due to staffing shortages. </a:t>
            </a:r>
          </a:p>
          <a:p>
            <a:pPr lvl="1" algn="l"/>
            <a:endParaRPr lang="en-AU" sz="1500" dirty="0" smtClean="0">
              <a:solidFill>
                <a:schemeClr val="tx1"/>
              </a:solidFill>
              <a:latin typeface="Bookman Old Style" pitchFamily="18" charset="0"/>
            </a:endParaRPr>
          </a:p>
          <a:p>
            <a:pPr algn="l"/>
            <a:r>
              <a:rPr lang="en-AU" sz="1500" dirty="0" smtClean="0">
                <a:solidFill>
                  <a:schemeClr val="tx1"/>
                </a:solidFill>
                <a:latin typeface="Bookman Old Style" pitchFamily="18" charset="0"/>
              </a:rPr>
              <a:t>We were unable to:</a:t>
            </a:r>
          </a:p>
          <a:p>
            <a:pPr marL="363538" lvl="0" algn="l"/>
            <a:r>
              <a:rPr lang="en-AU" sz="1500" dirty="0" smtClean="0">
                <a:solidFill>
                  <a:schemeClr val="tx1"/>
                </a:solidFill>
                <a:latin typeface="Bookman Old Style" pitchFamily="18" charset="0"/>
              </a:rPr>
              <a:t>Provide staff with Professional Development opportunities </a:t>
            </a:r>
          </a:p>
          <a:p>
            <a:pPr marL="712788" lvl="1" algn="l"/>
            <a:r>
              <a:rPr lang="en-AU" sz="1500" dirty="0" smtClean="0">
                <a:solidFill>
                  <a:schemeClr val="tx1"/>
                </a:solidFill>
                <a:latin typeface="Bookman Old Style" pitchFamily="18" charset="0"/>
              </a:rPr>
              <a:t>Other than in school training there has been a lack of opportunities in the relevant areas to provide staff with professional development. </a:t>
            </a:r>
          </a:p>
          <a:p>
            <a:pPr marL="363538" lvl="0" algn="l"/>
            <a:r>
              <a:rPr lang="en-AU" sz="1500" dirty="0" smtClean="0">
                <a:solidFill>
                  <a:schemeClr val="tx1"/>
                </a:solidFill>
                <a:latin typeface="Bookman Old Style" pitchFamily="18" charset="0"/>
              </a:rPr>
              <a:t>Develop a scope and sequence for ICT </a:t>
            </a:r>
          </a:p>
          <a:p>
            <a:pPr marL="712788" lvl="1" algn="l"/>
            <a:r>
              <a:rPr lang="en-AU" sz="1500" dirty="0" smtClean="0">
                <a:solidFill>
                  <a:schemeClr val="tx1"/>
                </a:solidFill>
                <a:latin typeface="Bookman Old Style" pitchFamily="18" charset="0"/>
              </a:rPr>
              <a:t>The scope and sequence hasn’t been developed, but their has been a greater incorporation into classroom programs ad practices. Staff have been reviewing example and continue to review this step. </a:t>
            </a:r>
          </a:p>
          <a:p>
            <a:pPr marL="363538" lvl="0" algn="l"/>
            <a:r>
              <a:rPr lang="en-AU" sz="1500" dirty="0" smtClean="0">
                <a:solidFill>
                  <a:schemeClr val="tx1"/>
                </a:solidFill>
                <a:latin typeface="Bookman Old Style" pitchFamily="18" charset="0"/>
              </a:rPr>
              <a:t>Provide staff with opportunities to visit other schools.</a:t>
            </a:r>
          </a:p>
          <a:p>
            <a:pPr marL="712788" lvl="1" algn="l"/>
            <a:r>
              <a:rPr lang="en-AU" sz="1500" dirty="0" smtClean="0">
                <a:solidFill>
                  <a:schemeClr val="tx1"/>
                </a:solidFill>
                <a:latin typeface="Bookman Old Style" pitchFamily="18" charset="0"/>
              </a:rPr>
              <a:t>Due to unavailability of casual staff, school visits have not been feasible. However now we have secured a casual teacher, visits have been organised for a number of staff for later this term.</a:t>
            </a:r>
          </a:p>
          <a:p>
            <a:endParaRPr lang="en-AU" dirty="0" smtClean="0">
              <a:solidFill>
                <a:schemeClr val="tx1"/>
              </a:solidFill>
              <a:latin typeface="Bookman Old Style" pitchFamily="18" charset="0"/>
            </a:endParaRPr>
          </a:p>
          <a:p>
            <a:endParaRPr lang="en-AU" dirty="0" smtClean="0">
              <a:solidFill>
                <a:schemeClr val="tx1"/>
              </a:solidFill>
              <a:latin typeface="Bookman Old Style" pitchFamily="18" charset="0"/>
            </a:endParaRPr>
          </a:p>
          <a:p>
            <a:endParaRPr lang="en-AU" sz="2000" dirty="0">
              <a:solidFill>
                <a:schemeClr val="tx1"/>
              </a:solidFill>
              <a:latin typeface="Bookman Old Style" pitchFamily="18" charset="0"/>
            </a:endParaRPr>
          </a:p>
          <a:p>
            <a:endParaRPr lang="en-AU" sz="2000" dirty="0">
              <a:solidFill>
                <a:schemeClr val="tx1"/>
              </a:solidFill>
              <a:latin typeface="Bookman Old Style" pitchFamily="18" charset="0"/>
            </a:endParaRPr>
          </a:p>
        </p:txBody>
      </p:sp>
      <p:sp>
        <p:nvSpPr>
          <p:cNvPr id="4" name="Rectangle 3"/>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a:bodyPr>
          <a:lstStyle/>
          <a:p>
            <a:r>
              <a:rPr lang="en-AU" sz="3600" dirty="0" smtClean="0">
                <a:solidFill>
                  <a:srgbClr val="C00000"/>
                </a:solidFill>
                <a:latin typeface="Bookman Old Style" pitchFamily="18" charset="0"/>
              </a:rPr>
              <a:t>FOCUS 1</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908720"/>
            <a:ext cx="9144000" cy="5949280"/>
          </a:xfrm>
        </p:spPr>
        <p:txBody>
          <a:bodyPr>
            <a:normAutofit/>
          </a:bodyPr>
          <a:lstStyle/>
          <a:p>
            <a:r>
              <a:rPr lang="en-AU" dirty="0" smtClean="0">
                <a:solidFill>
                  <a:schemeClr val="tx1"/>
                </a:solidFill>
                <a:latin typeface="Bookman Old Style" pitchFamily="18" charset="0"/>
              </a:rPr>
              <a:t>How did our plans change along the way and why?</a:t>
            </a:r>
          </a:p>
          <a:p>
            <a:pPr algn="l"/>
            <a:endParaRPr lang="en-AU" sz="1600" dirty="0" smtClean="0">
              <a:solidFill>
                <a:schemeClr val="tx1"/>
              </a:solidFill>
              <a:latin typeface="Bookman Old Style" pitchFamily="18" charset="0"/>
            </a:endParaRPr>
          </a:p>
          <a:p>
            <a:pPr algn="l"/>
            <a:r>
              <a:rPr lang="en-AU" sz="2200" dirty="0" smtClean="0">
                <a:solidFill>
                  <a:schemeClr val="tx1"/>
                </a:solidFill>
                <a:latin typeface="Bookman Old Style" pitchFamily="18" charset="0"/>
              </a:rPr>
              <a:t>As well as completing the above steps to achieve a green light we have also:</a:t>
            </a:r>
          </a:p>
          <a:p>
            <a:pPr marL="901700" lvl="0" indent="-95250" algn="l">
              <a:buFont typeface="Arial" pitchFamily="34" charset="0"/>
              <a:buChar char="•"/>
            </a:pPr>
            <a:r>
              <a:rPr lang="en-AU" sz="2200" dirty="0" smtClean="0">
                <a:solidFill>
                  <a:schemeClr val="tx1"/>
                </a:solidFill>
                <a:latin typeface="Bookman Old Style" pitchFamily="18" charset="0"/>
              </a:rPr>
              <a:t>Purchased 10 </a:t>
            </a:r>
            <a:r>
              <a:rPr lang="en-AU" sz="2200" dirty="0" err="1" smtClean="0">
                <a:solidFill>
                  <a:schemeClr val="tx1"/>
                </a:solidFill>
                <a:latin typeface="Bookman Old Style" pitchFamily="18" charset="0"/>
              </a:rPr>
              <a:t>ipads</a:t>
            </a:r>
            <a:r>
              <a:rPr lang="en-AU" sz="2200" dirty="0" smtClean="0">
                <a:solidFill>
                  <a:schemeClr val="tx1"/>
                </a:solidFill>
                <a:latin typeface="Bookman Old Style" pitchFamily="18" charset="0"/>
              </a:rPr>
              <a:t> to support learning in the classroom</a:t>
            </a:r>
          </a:p>
          <a:p>
            <a:pPr marL="901700" lvl="0" indent="-95250" algn="l">
              <a:buFont typeface="Arial" pitchFamily="34" charset="0"/>
              <a:buChar char="•"/>
            </a:pPr>
            <a:r>
              <a:rPr lang="en-AU" sz="2200" dirty="0" smtClean="0">
                <a:solidFill>
                  <a:schemeClr val="tx1"/>
                </a:solidFill>
                <a:latin typeface="Bookman Old Style" pitchFamily="18" charset="0"/>
              </a:rPr>
              <a:t>Purchased additional </a:t>
            </a:r>
            <a:r>
              <a:rPr lang="en-AU" sz="2200" dirty="0" err="1" smtClean="0">
                <a:solidFill>
                  <a:schemeClr val="tx1"/>
                </a:solidFill>
                <a:latin typeface="Bookman Old Style" pitchFamily="18" charset="0"/>
              </a:rPr>
              <a:t>activeboards</a:t>
            </a:r>
            <a:r>
              <a:rPr lang="en-AU" sz="2200" dirty="0" smtClean="0">
                <a:solidFill>
                  <a:schemeClr val="tx1"/>
                </a:solidFill>
                <a:latin typeface="Bookman Old Style" pitchFamily="18" charset="0"/>
              </a:rPr>
              <a:t> to allow all classrooms to have access to a permanent </a:t>
            </a:r>
            <a:r>
              <a:rPr lang="en-AU" sz="2200" dirty="0" err="1" smtClean="0">
                <a:solidFill>
                  <a:schemeClr val="tx1"/>
                </a:solidFill>
                <a:latin typeface="Bookman Old Style" pitchFamily="18" charset="0"/>
              </a:rPr>
              <a:t>activeboard</a:t>
            </a:r>
            <a:r>
              <a:rPr lang="en-AU" sz="2200" dirty="0" smtClean="0">
                <a:solidFill>
                  <a:schemeClr val="tx1"/>
                </a:solidFill>
                <a:latin typeface="Bookman Old Style" pitchFamily="18" charset="0"/>
              </a:rPr>
              <a:t>. </a:t>
            </a:r>
          </a:p>
          <a:p>
            <a:pPr marL="901700" lvl="0" indent="-95250" algn="l">
              <a:buFont typeface="Arial" pitchFamily="34" charset="0"/>
              <a:buChar char="•"/>
            </a:pPr>
            <a:r>
              <a:rPr lang="en-AU" sz="2200" dirty="0" smtClean="0">
                <a:solidFill>
                  <a:schemeClr val="tx1"/>
                </a:solidFill>
                <a:latin typeface="Bookman Old Style" pitchFamily="18" charset="0"/>
              </a:rPr>
              <a:t>Purchased Active Expressions to help engage students in learning.</a:t>
            </a:r>
          </a:p>
          <a:p>
            <a:pPr marL="901700" lvl="0" indent="-95250" algn="l">
              <a:buFont typeface="Arial" pitchFamily="34" charset="0"/>
              <a:buChar char="•"/>
            </a:pPr>
            <a:r>
              <a:rPr lang="en-AU" sz="2200" dirty="0" smtClean="0">
                <a:solidFill>
                  <a:schemeClr val="tx1"/>
                </a:solidFill>
                <a:latin typeface="Bookman Old Style" pitchFamily="18" charset="0"/>
              </a:rPr>
              <a:t>Purchased a </a:t>
            </a:r>
            <a:r>
              <a:rPr lang="en-AU" sz="2200" dirty="0" err="1" smtClean="0">
                <a:solidFill>
                  <a:schemeClr val="tx1"/>
                </a:solidFill>
                <a:latin typeface="Bookman Old Style" pitchFamily="18" charset="0"/>
              </a:rPr>
              <a:t>bloggie</a:t>
            </a:r>
            <a:r>
              <a:rPr lang="en-AU" sz="2200" dirty="0" smtClean="0">
                <a:solidFill>
                  <a:schemeClr val="tx1"/>
                </a:solidFill>
                <a:latin typeface="Bookman Old Style" pitchFamily="18" charset="0"/>
              </a:rPr>
              <a:t>  to allow students access to video technology through pod casts etc. </a:t>
            </a:r>
          </a:p>
          <a:p>
            <a:endParaRPr lang="en-AU" sz="1600" dirty="0">
              <a:solidFill>
                <a:schemeClr val="tx1"/>
              </a:solidFill>
              <a:latin typeface="Bookman Old Style" pitchFamily="18" charset="0"/>
            </a:endParaRPr>
          </a:p>
          <a:p>
            <a:endParaRPr lang="en-AU" sz="1600" dirty="0">
              <a:solidFill>
                <a:schemeClr val="tx1"/>
              </a:solidFill>
              <a:latin typeface="Bookman Old Style" pitchFamily="18" charset="0"/>
            </a:endParaRPr>
          </a:p>
          <a:p>
            <a:endParaRPr lang="en-AU" sz="1600" dirty="0">
              <a:solidFill>
                <a:schemeClr val="tx1"/>
              </a:solidFill>
              <a:latin typeface="Bookman Old Style" pitchFamily="18" charset="0"/>
            </a:endParaRPr>
          </a:p>
        </p:txBody>
      </p:sp>
      <p:sp>
        <p:nvSpPr>
          <p:cNvPr id="4" name="Rectangle 3"/>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a:bodyPr>
          <a:lstStyle/>
          <a:p>
            <a:r>
              <a:rPr lang="en-AU" sz="3600" dirty="0" smtClean="0">
                <a:solidFill>
                  <a:srgbClr val="C00000"/>
                </a:solidFill>
                <a:latin typeface="Bookman Old Style" pitchFamily="18" charset="0"/>
              </a:rPr>
              <a:t>FOCUS 2</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836712"/>
            <a:ext cx="9144000" cy="6021288"/>
          </a:xfrm>
        </p:spPr>
        <p:txBody>
          <a:bodyPr>
            <a:normAutofit fontScale="92500" lnSpcReduction="20000"/>
          </a:bodyPr>
          <a:lstStyle/>
          <a:p>
            <a:r>
              <a:rPr lang="en-AU" sz="3100" dirty="0" smtClean="0">
                <a:solidFill>
                  <a:schemeClr val="tx1"/>
                </a:solidFill>
                <a:latin typeface="Bookman Old Style" pitchFamily="18" charset="0"/>
              </a:rPr>
              <a:t>Authentic Learning </a:t>
            </a:r>
          </a:p>
          <a:p>
            <a:r>
              <a:rPr lang="en-AU" sz="1700" dirty="0" smtClean="0">
                <a:solidFill>
                  <a:schemeClr val="tx1"/>
                </a:solidFill>
                <a:latin typeface="Bookman Old Style" pitchFamily="18" charset="0"/>
              </a:rPr>
              <a:t>Student Engagement</a:t>
            </a:r>
          </a:p>
          <a:p>
            <a:r>
              <a:rPr lang="en-AU" sz="2700" dirty="0" smtClean="0">
                <a:solidFill>
                  <a:schemeClr val="tx1"/>
                </a:solidFill>
                <a:latin typeface="Bookman Old Style" pitchFamily="18" charset="0"/>
              </a:rPr>
              <a:t>Learning is Explicitly Focused on Goals</a:t>
            </a:r>
          </a:p>
          <a:p>
            <a:r>
              <a:rPr lang="en-AU" sz="1800" dirty="0" smtClean="0">
                <a:solidFill>
                  <a:schemeClr val="tx1"/>
                </a:solidFill>
                <a:latin typeface="Bookman Old Style" pitchFamily="18" charset="0"/>
              </a:rPr>
              <a:t>We wanted to make this change to increase student self responsibility and initiative.</a:t>
            </a:r>
          </a:p>
          <a:p>
            <a:endParaRPr lang="en-AU" sz="1600" dirty="0" smtClean="0">
              <a:solidFill>
                <a:schemeClr val="tx1"/>
              </a:solidFill>
              <a:latin typeface="Bookman Old Style" pitchFamily="18" charset="0"/>
            </a:endParaRPr>
          </a:p>
          <a:p>
            <a:pPr algn="l"/>
            <a:r>
              <a:rPr lang="en-AU" sz="1700" dirty="0" smtClean="0">
                <a:solidFill>
                  <a:schemeClr val="tx1"/>
                </a:solidFill>
                <a:latin typeface="Bookman Old Style" pitchFamily="18" charset="0"/>
              </a:rPr>
              <a:t>Our second focus indicator was also Authentic Learning. </a:t>
            </a:r>
          </a:p>
          <a:p>
            <a:pPr algn="l"/>
            <a:endParaRPr lang="en-AU" sz="1700" dirty="0" smtClean="0">
              <a:solidFill>
                <a:schemeClr val="tx1"/>
              </a:solidFill>
              <a:latin typeface="Bookman Old Style" pitchFamily="18" charset="0"/>
            </a:endParaRPr>
          </a:p>
          <a:p>
            <a:pPr algn="l"/>
            <a:r>
              <a:rPr lang="en-AU" sz="1700" dirty="0" smtClean="0">
                <a:solidFill>
                  <a:schemeClr val="tx1"/>
                </a:solidFill>
                <a:latin typeface="Bookman Old Style" pitchFamily="18" charset="0"/>
              </a:rPr>
              <a:t>Authentic Learning requires a close engagement of the student with the processes and content of learning.</a:t>
            </a:r>
          </a:p>
          <a:p>
            <a:pPr algn="l"/>
            <a:endParaRPr lang="en-AU" sz="1700" dirty="0" smtClean="0">
              <a:solidFill>
                <a:schemeClr val="tx1"/>
              </a:solidFill>
              <a:latin typeface="Bookman Old Style" pitchFamily="18" charset="0"/>
            </a:endParaRPr>
          </a:p>
          <a:p>
            <a:pPr algn="l"/>
            <a:r>
              <a:rPr lang="en-AU" sz="1700" dirty="0" smtClean="0">
                <a:solidFill>
                  <a:schemeClr val="tx1"/>
                </a:solidFill>
                <a:latin typeface="Bookman Old Style" pitchFamily="18" charset="0"/>
              </a:rPr>
              <a:t>The area we identified as having a red light was student engagement with our major focus as ‘Learning is explicitly focused on goals’’. </a:t>
            </a:r>
          </a:p>
          <a:p>
            <a:pPr algn="l"/>
            <a:endParaRPr lang="en-AU" sz="1700" dirty="0" smtClean="0">
              <a:solidFill>
                <a:schemeClr val="tx1"/>
              </a:solidFill>
              <a:latin typeface="Bookman Old Style" pitchFamily="18" charset="0"/>
            </a:endParaRPr>
          </a:p>
          <a:p>
            <a:pPr algn="l"/>
            <a:r>
              <a:rPr lang="en-AU" sz="1700" dirty="0" smtClean="0">
                <a:solidFill>
                  <a:schemeClr val="tx1"/>
                </a:solidFill>
                <a:latin typeface="Bookman Old Style" pitchFamily="18" charset="0"/>
              </a:rPr>
              <a:t>We identified this need as a red light because we believed that within our school environment, students lacked the ability to show self responsibility and initiative in their learning. </a:t>
            </a:r>
          </a:p>
          <a:p>
            <a:pPr algn="l"/>
            <a:endParaRPr lang="en-AU" sz="1700" dirty="0" smtClean="0">
              <a:solidFill>
                <a:schemeClr val="tx1"/>
              </a:solidFill>
              <a:latin typeface="Bookman Old Style" pitchFamily="18" charset="0"/>
            </a:endParaRPr>
          </a:p>
          <a:p>
            <a:pPr algn="l"/>
            <a:r>
              <a:rPr lang="en-AU" sz="1700" dirty="0" smtClean="0">
                <a:solidFill>
                  <a:schemeClr val="tx1"/>
                </a:solidFill>
                <a:latin typeface="Bookman Old Style" pitchFamily="18" charset="0"/>
              </a:rPr>
              <a:t>With the change in school dynamics and a cultural shift of enrolled students, staff observed a growing number of students becoming unenthused and showing little interest in achieving outcomes. </a:t>
            </a:r>
          </a:p>
          <a:p>
            <a:pPr algn="l"/>
            <a:endParaRPr lang="en-AU" sz="1700" dirty="0" smtClean="0">
              <a:solidFill>
                <a:schemeClr val="tx1"/>
              </a:solidFill>
              <a:latin typeface="Bookman Old Style" pitchFamily="18" charset="0"/>
            </a:endParaRPr>
          </a:p>
          <a:p>
            <a:pPr algn="l"/>
            <a:r>
              <a:rPr lang="en-AU" sz="1700" dirty="0" smtClean="0">
                <a:solidFill>
                  <a:schemeClr val="tx1"/>
                </a:solidFill>
                <a:latin typeface="Bookman Old Style" pitchFamily="18" charset="0"/>
              </a:rPr>
              <a:t>We wanted to encourage students self responsibility by guiding students to create achievable SMART goals. </a:t>
            </a:r>
          </a:p>
          <a:p>
            <a:pPr algn="l"/>
            <a:r>
              <a:rPr lang="en-AU" sz="1600" dirty="0" smtClean="0">
                <a:solidFill>
                  <a:schemeClr val="tx1"/>
                </a:solidFill>
                <a:latin typeface="Bookman Old Style" pitchFamily="18" charset="0"/>
              </a:rPr>
              <a:t> </a:t>
            </a:r>
          </a:p>
          <a:p>
            <a:endParaRPr lang="en-AU" sz="2000" dirty="0">
              <a:solidFill>
                <a:schemeClr val="tx1"/>
              </a:solidFill>
              <a:latin typeface="Bookman Old Style" pitchFamily="18" charset="0"/>
            </a:endParaRPr>
          </a:p>
          <a:p>
            <a:endParaRPr lang="en-AU" sz="2000" dirty="0">
              <a:solidFill>
                <a:schemeClr val="tx1"/>
              </a:solidFill>
              <a:latin typeface="Bookman Old Style" pitchFamily="18" charset="0"/>
            </a:endParaRPr>
          </a:p>
        </p:txBody>
      </p:sp>
      <p:sp>
        <p:nvSpPr>
          <p:cNvPr id="5" name="Rectangle 4"/>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alphaModFix amt="33000"/>
            <a:lum/>
          </a:blip>
          <a:srcRect/>
          <a:stretch>
            <a:fillRect l="-1000" r="-1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0" y="1"/>
            <a:ext cx="9144000" cy="1052736"/>
          </a:xfrm>
        </p:spPr>
        <p:txBody>
          <a:bodyPr>
            <a:normAutofit/>
          </a:bodyPr>
          <a:lstStyle/>
          <a:p>
            <a:r>
              <a:rPr lang="en-AU" sz="3600" smtClean="0">
                <a:solidFill>
                  <a:srgbClr val="C00000"/>
                </a:solidFill>
                <a:latin typeface="Bookman Old Style" pitchFamily="18" charset="0"/>
              </a:rPr>
              <a:t>FOCUS 2</a:t>
            </a:r>
            <a:endParaRPr lang="en-AU" sz="3600" dirty="0">
              <a:solidFill>
                <a:srgbClr val="C00000"/>
              </a:solidFill>
              <a:latin typeface="Bookman Old Style" pitchFamily="18" charset="0"/>
            </a:endParaRPr>
          </a:p>
        </p:txBody>
      </p:sp>
      <p:sp>
        <p:nvSpPr>
          <p:cNvPr id="3" name="Subtitle 2"/>
          <p:cNvSpPr>
            <a:spLocks noGrp="1"/>
          </p:cNvSpPr>
          <p:nvPr>
            <p:ph type="subTitle" idx="1"/>
          </p:nvPr>
        </p:nvSpPr>
        <p:spPr>
          <a:xfrm>
            <a:off x="0" y="908720"/>
            <a:ext cx="9144000" cy="5949280"/>
          </a:xfrm>
        </p:spPr>
        <p:txBody>
          <a:bodyPr>
            <a:normAutofit/>
          </a:bodyPr>
          <a:lstStyle/>
          <a:p>
            <a:r>
              <a:rPr lang="en-AU" dirty="0" smtClean="0">
                <a:solidFill>
                  <a:schemeClr val="tx1"/>
                </a:solidFill>
                <a:latin typeface="Bookman Old Style" pitchFamily="18" charset="0"/>
              </a:rPr>
              <a:t>What did we set out to do and why?</a:t>
            </a:r>
          </a:p>
          <a:p>
            <a:endParaRPr lang="en-AU" sz="2000" dirty="0" smtClean="0">
              <a:solidFill>
                <a:schemeClr val="tx1"/>
              </a:solidFill>
              <a:latin typeface="Bookman Old Style" pitchFamily="18" charset="0"/>
            </a:endParaRPr>
          </a:p>
          <a:p>
            <a:pPr algn="l"/>
            <a:r>
              <a:rPr lang="en-AU" sz="2200" dirty="0" smtClean="0">
                <a:solidFill>
                  <a:schemeClr val="tx1"/>
                </a:solidFill>
                <a:latin typeface="Bookman Old Style" pitchFamily="18" charset="0"/>
              </a:rPr>
              <a:t>We devised an action plan to achieve a green light in this area. The plan involved a number of steps. </a:t>
            </a:r>
          </a:p>
          <a:p>
            <a:pPr marL="1708150" lvl="0" indent="-93663" algn="l">
              <a:buFont typeface="Arial" pitchFamily="34" charset="0"/>
              <a:buChar char="•"/>
            </a:pPr>
            <a:r>
              <a:rPr lang="en-AU" sz="2200" dirty="0" smtClean="0">
                <a:solidFill>
                  <a:schemeClr val="tx1"/>
                </a:solidFill>
                <a:latin typeface="Bookman Old Style" pitchFamily="18" charset="0"/>
              </a:rPr>
              <a:t>Implement individual goals for all students based on PLP SMART goals</a:t>
            </a:r>
          </a:p>
          <a:p>
            <a:pPr marL="1708150" lvl="0" indent="-93663" algn="l">
              <a:buFont typeface="Arial" pitchFamily="34" charset="0"/>
              <a:buChar char="•"/>
            </a:pPr>
            <a:r>
              <a:rPr lang="en-AU" sz="2200" dirty="0" smtClean="0">
                <a:solidFill>
                  <a:schemeClr val="tx1"/>
                </a:solidFill>
                <a:latin typeface="Bookman Old Style" pitchFamily="18" charset="0"/>
              </a:rPr>
              <a:t>Regular standardised assessment to track goals</a:t>
            </a:r>
          </a:p>
          <a:p>
            <a:pPr marL="1708150" lvl="0" indent="-93663" algn="l">
              <a:buFont typeface="Arial" pitchFamily="34" charset="0"/>
              <a:buChar char="•"/>
            </a:pPr>
            <a:r>
              <a:rPr lang="en-AU" sz="2200" dirty="0" smtClean="0">
                <a:solidFill>
                  <a:schemeClr val="tx1"/>
                </a:solidFill>
                <a:latin typeface="Bookman Old Style" pitchFamily="18" charset="0"/>
              </a:rPr>
              <a:t>Review tracking and performance and revisit procedures</a:t>
            </a:r>
          </a:p>
          <a:p>
            <a:pPr marL="1708150" lvl="0" indent="-93663" algn="l">
              <a:buFont typeface="Arial" pitchFamily="34" charset="0"/>
              <a:buChar char="•"/>
            </a:pPr>
            <a:r>
              <a:rPr lang="en-AU" sz="2200" dirty="0" smtClean="0">
                <a:solidFill>
                  <a:schemeClr val="tx1"/>
                </a:solidFill>
                <a:latin typeface="Bookman Old Style" pitchFamily="18" charset="0"/>
              </a:rPr>
              <a:t>Formalise Rewards Process.</a:t>
            </a:r>
          </a:p>
          <a:p>
            <a:endParaRPr lang="en-AU" sz="2000" dirty="0">
              <a:solidFill>
                <a:schemeClr val="tx1"/>
              </a:solidFill>
              <a:latin typeface="Bookman Old Style" pitchFamily="18" charset="0"/>
            </a:endParaRPr>
          </a:p>
          <a:p>
            <a:endParaRPr lang="en-AU" sz="2000" dirty="0">
              <a:solidFill>
                <a:schemeClr val="tx1"/>
              </a:solidFill>
              <a:latin typeface="Bookman Old Style" pitchFamily="18" charset="0"/>
            </a:endParaRPr>
          </a:p>
        </p:txBody>
      </p:sp>
      <p:sp>
        <p:nvSpPr>
          <p:cNvPr id="4" name="Rectangle 3"/>
          <p:cNvSpPr/>
          <p:nvPr/>
        </p:nvSpPr>
        <p:spPr>
          <a:xfrm>
            <a:off x="0" y="0"/>
            <a:ext cx="9107488" cy="6858000"/>
          </a:xfrm>
          <a:prstGeom prst="rect">
            <a:avLst/>
          </a:prstGeom>
          <a:noFill/>
          <a:ln w="762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ln w="127000" cmpd="sng">
                <a:solidFill>
                  <a:schemeClr val="tx1"/>
                </a:solidFill>
              </a:ln>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818</TotalTime>
  <Words>2029</Words>
  <Application>Microsoft Office PowerPoint</Application>
  <PresentationFormat>On-screen Show (4:3)</PresentationFormat>
  <Paragraphs>197</Paragraphs>
  <Slides>19</Slides>
  <Notes>18</Notes>
  <HiddenSlides>0</HiddenSlides>
  <MMClips>3</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St Patrick’s School, Brewarrina</vt:lpstr>
      <vt:lpstr>Identifying Red Light Areas</vt:lpstr>
      <vt:lpstr>FOCUS 1</vt:lpstr>
      <vt:lpstr>FOCUS 1</vt:lpstr>
      <vt:lpstr>FOCUS 1</vt:lpstr>
      <vt:lpstr>FOCUS 1</vt:lpstr>
      <vt:lpstr>FOCUS 1</vt:lpstr>
      <vt:lpstr>FOCUS 2</vt:lpstr>
      <vt:lpstr>FOCUS 2</vt:lpstr>
      <vt:lpstr>FOCUS 2</vt:lpstr>
      <vt:lpstr>FOCUS 2</vt:lpstr>
      <vt:lpstr>What difference did our actions make?</vt:lpstr>
      <vt:lpstr>What difference did our actions make?</vt:lpstr>
      <vt:lpstr>What difference did our actions make?</vt:lpstr>
      <vt:lpstr>What difference did our actions make? To parents…</vt:lpstr>
      <vt:lpstr>What difference did our actions make? To students…</vt:lpstr>
      <vt:lpstr>Tell me about your goal…</vt:lpstr>
      <vt:lpstr>What have we learnt from the LTLL project?</vt:lpstr>
      <vt:lpstr>What now?</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julia.jeffery</dc:creator>
  <cp:lastModifiedBy>Brett Henderson</cp:lastModifiedBy>
  <cp:revision>75</cp:revision>
  <dcterms:created xsi:type="dcterms:W3CDTF">2011-08-11T01:49:29Z</dcterms:created>
  <dcterms:modified xsi:type="dcterms:W3CDTF">2011-09-23T02:25:55Z</dcterms:modified>
</cp:coreProperties>
</file>